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75" d="100"/>
          <a:sy n="75" d="100"/>
        </p:scale>
        <p:origin x="17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Georgia"/>
                <a:ea typeface="Georgia"/>
                <a:cs typeface="Georgia"/>
                <a:sym typeface="Georgia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Georgia"/>
                <a:ea typeface="Georgia"/>
                <a:cs typeface="Georgia"/>
                <a:sym typeface="Georgia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Georgia"/>
                <a:ea typeface="Georgia"/>
                <a:cs typeface="Georgia"/>
                <a:sym typeface="Georgia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Georgia"/>
                <a:ea typeface="Georgia"/>
                <a:cs typeface="Georgia"/>
                <a:sym typeface="Georgia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>
              <a:defRPr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eslie@right2healthus.org?subject=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cdphp/dch/programs/reach/current_programs/reach.html" TargetMode="External"/><Relationship Id="rId2" Type="http://schemas.openxmlformats.org/officeDocument/2006/relationships/hyperlink" Target="https://www.ncbi.nlm.nih.gov/pmc/articles/PMC1563984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.moveon.org/petitions/racism-meets-criteria?r_by=16228964&amp;source=c.fb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ign.moveon.org/petitions/racism-meets-criteria?r_by=16228964&amp;source=c.fb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1563984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oveon.or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70000" y="22606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D40F1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Racism and Health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6223000"/>
            <a:ext cx="10464800" cy="1680992"/>
          </a:xfrm>
          <a:prstGeom prst="rect">
            <a:avLst/>
          </a:prstGeom>
        </p:spPr>
        <p:txBody>
          <a:bodyPr/>
          <a:lstStyle/>
          <a:p>
            <a:pPr defTabSz="365760">
              <a:defRPr sz="2880">
                <a:latin typeface="Helvetica"/>
                <a:ea typeface="Helvetica"/>
                <a:cs typeface="Helvetica"/>
                <a:sym typeface="Helvetica"/>
              </a:defRPr>
            </a:pPr>
            <a:r>
              <a:t>Leslie Gregory, PA-C</a:t>
            </a:r>
          </a:p>
          <a:p>
            <a:pPr defTabSz="365760">
              <a:defRPr sz="288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/>
              </a:rPr>
              <a:t>leslie@right2healthus.org</a:t>
            </a:r>
          </a:p>
          <a:p>
            <a:pPr defTabSz="365760">
              <a:defRPr sz="2880">
                <a:latin typeface="Helvetica"/>
                <a:ea typeface="Helvetica"/>
                <a:cs typeface="Helvetica"/>
                <a:sym typeface="Helvetica"/>
              </a:defRPr>
            </a:pPr>
            <a:r>
              <a:t>@RightToHealthUS</a:t>
            </a:r>
          </a:p>
          <a:p>
            <a:pPr defTabSz="365760">
              <a:defRPr sz="124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365760">
              <a:defRPr sz="124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3210767" y="5892800"/>
            <a:ext cx="6583266" cy="0"/>
          </a:xfrm>
          <a:prstGeom prst="line">
            <a:avLst/>
          </a:prstGeom>
          <a:ln w="38100">
            <a:solidFill>
              <a:srgbClr val="1497F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2" name="logo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887" y="524519"/>
            <a:ext cx="7515026" cy="3757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D40F11"/>
                </a:solidFill>
              </a:defRPr>
            </a:lvl1pPr>
          </a:lstStyle>
          <a:p>
            <a:r>
              <a:t>Resources and Citation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952500" y="1100057"/>
            <a:ext cx="11099800" cy="6286501"/>
          </a:xfrm>
          <a:prstGeom prst="rect">
            <a:avLst/>
          </a:prstGeom>
        </p:spPr>
        <p:txBody>
          <a:bodyPr/>
          <a:lstStyle/>
          <a:p>
            <a:pPr marL="444500" indent="-444500">
              <a:defRPr sz="2900"/>
            </a:pPr>
            <a:r>
              <a:t>Chronic Kidney Disease: A Public Health Problem That Needs a Public Health Action Plan </a:t>
            </a:r>
            <a:r>
              <a:rPr u="sng">
                <a:hlinkClick r:id="rId2"/>
              </a:rPr>
              <a:t>https://www.ncbi.nlm.nih.gov/pmc/articles/PMC1563984/</a:t>
            </a:r>
          </a:p>
          <a:p>
            <a:pPr marL="444500" indent="-444500">
              <a:defRPr sz="2900"/>
            </a:pPr>
            <a:r>
              <a:t>CDC REACH Awardees </a:t>
            </a:r>
            <a:r>
              <a:rPr u="sng">
                <a:hlinkClick r:id="rId3"/>
              </a:rPr>
              <a:t>http://www.cdc.gov/nccdphp/dch/programs/reach/current_programs/reach.html</a:t>
            </a:r>
          </a:p>
          <a:p>
            <a:pPr marL="444500" indent="-444500">
              <a:defRPr sz="2900"/>
            </a:pPr>
            <a:r>
              <a:t>Please add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log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399" y="178908"/>
            <a:ext cx="6350001" cy="677286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1206665" y="5085369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1E771-4775-384D-A498-9FC7B522D303}"/>
              </a:ext>
            </a:extLst>
          </p:cNvPr>
          <p:cNvSpPr txBox="1"/>
          <p:nvPr/>
        </p:nvSpPr>
        <p:spPr>
          <a:xfrm>
            <a:off x="872066" y="6951776"/>
            <a:ext cx="1109980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Join the </a:t>
            </a:r>
            <a:r>
              <a:rPr lang="en-US" dirty="0"/>
              <a:t>campaign today: </a:t>
            </a:r>
            <a:r>
              <a:rPr lang="en-US" dirty="0">
                <a:hlinkClick r:id="rId3"/>
              </a:rPr>
              <a:t>https://sign.moveon.org/petitions/racism-meets-criteria?r_by=16228964&amp;source=c.fb</a:t>
            </a:r>
            <a:endParaRPr lang="en-US" dirty="0"/>
          </a:p>
          <a:p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D40F11"/>
                </a:solidFill>
              </a:defRPr>
            </a:lvl1pPr>
          </a:lstStyle>
          <a:p>
            <a:r>
              <a:t>What is Right To Health?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52500" y="2048933"/>
            <a:ext cx="11099800" cy="510116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44500" indent="-444500">
              <a:defRPr sz="2900"/>
            </a:pPr>
            <a:r>
              <a:rPr dirty="0"/>
              <a:t>A Portland-based non-profit founded in 2006 by Leslie Gregory focusing on preventative health management</a:t>
            </a:r>
          </a:p>
          <a:p>
            <a:pPr marL="444500" indent="-444500">
              <a:defRPr sz="2900"/>
            </a:pPr>
            <a:r>
              <a:rPr dirty="0"/>
              <a:t>Established Right To Health Now! in 2015, a nationwide campaign that demands racism be addressed at the federal level (CDC, NIH)</a:t>
            </a:r>
            <a:endParaRPr lang="en-US" dirty="0"/>
          </a:p>
          <a:p>
            <a:pPr marL="444500" indent="-444500">
              <a:defRPr sz="2900"/>
            </a:pPr>
            <a:r>
              <a:rPr lang="en-US" dirty="0"/>
              <a:t>Join the campaign today: </a:t>
            </a:r>
            <a:r>
              <a:rPr lang="en-US" dirty="0">
                <a:hlinkClick r:id="rId2"/>
              </a:rPr>
              <a:t>https://sign.moveon.org/petitions/racism-meets-criteria?r_by=16228964&amp;source=c.fb</a:t>
            </a:r>
            <a:r>
              <a:rPr lang="en-US" dirty="0"/>
              <a:t> </a:t>
            </a:r>
          </a:p>
          <a:p>
            <a:pPr marL="444500" indent="-444500">
              <a:defRPr sz="2900"/>
            </a:pPr>
            <a:r>
              <a:rPr dirty="0"/>
              <a:t>Committed to alleviating the ills of racism across all ethnic groups, with particular attention to Black Americans</a:t>
            </a:r>
          </a:p>
        </p:txBody>
      </p:sp>
      <p:pic>
        <p:nvPicPr>
          <p:cNvPr id="126" name="RTH_3x3stick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689" y="7302520"/>
            <a:ext cx="1768792" cy="1768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RTH_Bumperstic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16" y="7294154"/>
            <a:ext cx="5424295" cy="1768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D40F11"/>
                </a:solidFill>
              </a:defRPr>
            </a:lvl1pPr>
          </a:lstStyle>
          <a:p>
            <a:r>
              <a:t>Racism’s Toll on Health</a:t>
            </a:r>
          </a:p>
        </p:txBody>
      </p:sp>
      <p:pic>
        <p:nvPicPr>
          <p:cNvPr id="130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066" y="2567375"/>
            <a:ext cx="1528762" cy="1392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530" y="2617167"/>
            <a:ext cx="1043481" cy="139243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628085" y="4383782"/>
            <a:ext cx="2074725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3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Kids</a:t>
            </a:r>
          </a:p>
        </p:txBody>
      </p:sp>
      <p:sp>
        <p:nvSpPr>
          <p:cNvPr id="133" name="Shape 133"/>
          <p:cNvSpPr/>
          <p:nvPr/>
        </p:nvSpPr>
        <p:spPr>
          <a:xfrm>
            <a:off x="2328494" y="7059619"/>
            <a:ext cx="2673907" cy="903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3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Adults</a:t>
            </a:r>
          </a:p>
        </p:txBody>
      </p:sp>
      <p:sp>
        <p:nvSpPr>
          <p:cNvPr id="134" name="Shape 134"/>
          <p:cNvSpPr/>
          <p:nvPr/>
        </p:nvSpPr>
        <p:spPr>
          <a:xfrm>
            <a:off x="1758955" y="4035702"/>
            <a:ext cx="3812985" cy="903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MENTAL</a:t>
            </a:r>
          </a:p>
        </p:txBody>
      </p:sp>
      <p:sp>
        <p:nvSpPr>
          <p:cNvPr id="135" name="Shape 135"/>
          <p:cNvSpPr/>
          <p:nvPr/>
        </p:nvSpPr>
        <p:spPr>
          <a:xfrm>
            <a:off x="7432860" y="3407930"/>
            <a:ext cx="3812985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PHYSICAL</a:t>
            </a:r>
          </a:p>
        </p:txBody>
      </p:sp>
      <p:sp>
        <p:nvSpPr>
          <p:cNvPr id="136" name="Shape 136"/>
          <p:cNvSpPr/>
          <p:nvPr/>
        </p:nvSpPr>
        <p:spPr>
          <a:xfrm>
            <a:off x="1758955" y="5739346"/>
            <a:ext cx="3812985" cy="152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60831">
              <a:defRPr sz="2208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Sleep deprivation, opposition defiance, hyperactivity, verbal and developmental issues</a:t>
            </a:r>
          </a:p>
        </p:txBody>
      </p:sp>
      <p:sp>
        <p:nvSpPr>
          <p:cNvPr id="137" name="Shape 137"/>
          <p:cNvSpPr/>
          <p:nvPr/>
        </p:nvSpPr>
        <p:spPr>
          <a:xfrm>
            <a:off x="1758955" y="7697329"/>
            <a:ext cx="3812985" cy="152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Anxiety, depression, anger, substance abuse (food included!), PTSD</a:t>
            </a:r>
          </a:p>
        </p:txBody>
      </p:sp>
      <p:sp>
        <p:nvSpPr>
          <p:cNvPr id="138" name="Shape 138"/>
          <p:cNvSpPr/>
          <p:nvPr/>
        </p:nvSpPr>
        <p:spPr>
          <a:xfrm>
            <a:off x="8301990" y="4383782"/>
            <a:ext cx="2074725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3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Kids</a:t>
            </a:r>
          </a:p>
        </p:txBody>
      </p:sp>
      <p:sp>
        <p:nvSpPr>
          <p:cNvPr id="139" name="Shape 139"/>
          <p:cNvSpPr/>
          <p:nvPr/>
        </p:nvSpPr>
        <p:spPr>
          <a:xfrm>
            <a:off x="8002399" y="7059619"/>
            <a:ext cx="2673907" cy="903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3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Adults</a:t>
            </a:r>
          </a:p>
        </p:txBody>
      </p:sp>
      <p:sp>
        <p:nvSpPr>
          <p:cNvPr id="140" name="Shape 140"/>
          <p:cNvSpPr/>
          <p:nvPr/>
        </p:nvSpPr>
        <p:spPr>
          <a:xfrm>
            <a:off x="7432860" y="5470364"/>
            <a:ext cx="3812985" cy="152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Few due to adaptability</a:t>
            </a:r>
          </a:p>
        </p:txBody>
      </p:sp>
      <p:sp>
        <p:nvSpPr>
          <p:cNvPr id="141" name="Shape 141"/>
          <p:cNvSpPr/>
          <p:nvPr/>
        </p:nvSpPr>
        <p:spPr>
          <a:xfrm>
            <a:off x="7432860" y="7697329"/>
            <a:ext cx="3812985" cy="152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Hypertension, Diabetes, </a:t>
            </a:r>
          </a:p>
          <a:p>
            <a:pPr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heart disease, chronic pain, </a:t>
            </a:r>
          </a:p>
          <a:p>
            <a:pPr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chronic fatigue</a:t>
            </a:r>
          </a:p>
        </p:txBody>
      </p:sp>
      <p:sp>
        <p:nvSpPr>
          <p:cNvPr id="142" name="Shape 142"/>
          <p:cNvSpPr/>
          <p:nvPr/>
        </p:nvSpPr>
        <p:spPr>
          <a:xfrm flipV="1">
            <a:off x="6598679" y="2567375"/>
            <a:ext cx="1" cy="640799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chemeClr val="accent5"/>
                </a:solidFill>
              </a:defRPr>
            </a:lvl1pPr>
          </a:lstStyle>
          <a:p>
            <a:r>
              <a:t>Equality vs Equity</a:t>
            </a:r>
          </a:p>
        </p:txBody>
      </p:sp>
      <p:pic>
        <p:nvPicPr>
          <p:cNvPr id="145" name="ajAerM1_700b_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81415"/>
            <a:ext cx="8890000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1837110" y="2251353"/>
            <a:ext cx="8708338" cy="57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046865" y="6616875"/>
            <a:ext cx="9224532" cy="28380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202577" y="6621589"/>
            <a:ext cx="2607714" cy="152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algn="l" defTabSz="549148">
              <a:defRPr sz="187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Equality: Everyone benefits using the same supports to watch the game, but barriers exist (fence)</a:t>
            </a:r>
          </a:p>
        </p:txBody>
      </p:sp>
      <p:sp>
        <p:nvSpPr>
          <p:cNvPr id="149" name="Shape 149"/>
          <p:cNvSpPr/>
          <p:nvPr/>
        </p:nvSpPr>
        <p:spPr>
          <a:xfrm>
            <a:off x="5160443" y="6621589"/>
            <a:ext cx="2607714" cy="1848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algn="l" defTabSz="566674">
              <a:defRPr sz="19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Equity: Different supports are given to make it possible for everyone to watch the game, but barriers exist (fence)</a:t>
            </a:r>
          </a:p>
        </p:txBody>
      </p:sp>
      <p:sp>
        <p:nvSpPr>
          <p:cNvPr id="150" name="Shape 150"/>
          <p:cNvSpPr/>
          <p:nvPr/>
        </p:nvSpPr>
        <p:spPr>
          <a:xfrm>
            <a:off x="8080209" y="6621588"/>
            <a:ext cx="2607714" cy="246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578358">
              <a:defRPr sz="1979">
                <a:latin typeface="Helvetica"/>
                <a:ea typeface="Helvetica"/>
                <a:cs typeface="Helvetica"/>
                <a:sym typeface="Helvetica"/>
              </a:defRPr>
            </a:pPr>
            <a:r>
              <a:t>Barriers Removed: Everyone watches the game without any supports or accommodations: the </a:t>
            </a:r>
            <a:r>
              <a:rPr b="1"/>
              <a:t>cause of the inequity </a:t>
            </a:r>
            <a:r>
              <a:t>was removed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D40F11"/>
                </a:solidFill>
              </a:defRPr>
            </a:lvl1pPr>
          </a:lstStyle>
          <a:p>
            <a:r>
              <a:t>Goal of RTH Now!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952500" y="1380232"/>
            <a:ext cx="11099800" cy="62865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2900"/>
            </a:pPr>
            <a:r>
              <a:t>The CDC (Centers for Disease Control and Prevention) should acknowledge, by its </a:t>
            </a:r>
            <a:r>
              <a:rPr b="1"/>
              <a:t>own</a:t>
            </a:r>
            <a:r>
              <a:t> </a:t>
            </a:r>
            <a:r>
              <a:rPr b="1"/>
              <a:t>criteria, </a:t>
            </a:r>
            <a:r>
              <a:t>that racism in America is a public health threat. </a:t>
            </a:r>
          </a:p>
          <a:p>
            <a:pPr marL="0" indent="0" algn="ctr">
              <a:buSzTx/>
              <a:buNone/>
              <a:defRPr sz="2900"/>
            </a:pPr>
            <a:r>
              <a:t>Solutions to combat racism must be addressed at a </a:t>
            </a:r>
            <a:r>
              <a:rPr b="1"/>
              <a:t>systemic level</a:t>
            </a:r>
            <a:r>
              <a:t>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D40F11"/>
                </a:solidFill>
              </a:defRPr>
            </a:lvl1pPr>
          </a:lstStyle>
          <a:p>
            <a:r>
              <a:t>What is CDC’s Criteria?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1527" indent="-511527">
              <a:buSzPct val="100000"/>
              <a:buAutoNum type="arabicPeriod"/>
              <a:defRPr sz="2900"/>
            </a:pPr>
            <a:r>
              <a:t>Disease burden (in terms of mortality, morbidity, quality of life and cost)  is high and getting larger despite current control efforts.</a:t>
            </a:r>
          </a:p>
          <a:p>
            <a:pPr marL="511527" indent="-511527">
              <a:buSzPct val="100000"/>
              <a:buAutoNum type="arabicPeriod"/>
              <a:defRPr sz="2900"/>
            </a:pPr>
            <a:r>
              <a:t>The burden must be unevenly distributed in terms of populations affected, less observed in majority-culture populations and much more in marginalized populations.</a:t>
            </a:r>
          </a:p>
          <a:p>
            <a:pPr marL="511527" indent="-511527">
              <a:buSzPct val="100000"/>
              <a:buAutoNum type="arabicPeriod"/>
              <a:defRPr sz="2900"/>
            </a:pPr>
            <a:r>
              <a:t>There must be evidence that system approach or “upstream”/preventive strategies could substantially reduce the burden.</a:t>
            </a:r>
          </a:p>
          <a:p>
            <a:pPr marL="511527" indent="-511527">
              <a:buSzPct val="100000"/>
              <a:buAutoNum type="arabicPeriod"/>
              <a:defRPr sz="2900"/>
            </a:pPr>
            <a:r>
              <a:t>Evidence demonstrates that such system strategies are not currently available.</a:t>
            </a:r>
          </a:p>
        </p:txBody>
      </p:sp>
      <p:sp>
        <p:nvSpPr>
          <p:cNvPr id="157" name="Shape 157">
            <a:hlinkClick r:id="rId2"/>
          </p:cNvPr>
          <p:cNvSpPr/>
          <p:nvPr/>
        </p:nvSpPr>
        <p:spPr>
          <a:xfrm>
            <a:off x="7688814" y="9185113"/>
            <a:ext cx="45191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Citation: Peer Reviewed Chronic Kidney Disease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98484"/>
          </a:xfrm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D40F11"/>
                </a:solidFill>
              </a:defRPr>
            </a:lvl1pPr>
          </a:lstStyle>
          <a:p>
            <a:r>
              <a:t>The CDC should lead…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42723" indent="-342723" defTabSz="391414">
              <a:spcBef>
                <a:spcPts val="2800"/>
              </a:spcBef>
              <a:buSzPct val="100000"/>
              <a:buAutoNum type="arabicPeriod"/>
              <a:defRPr sz="1943"/>
            </a:pPr>
            <a:r>
              <a:t>Everything has been tried </a:t>
            </a:r>
          </a:p>
          <a:p>
            <a:pPr marL="342723" indent="-342723" defTabSz="391414">
              <a:spcBef>
                <a:spcPts val="2800"/>
              </a:spcBef>
              <a:buSzPct val="100000"/>
              <a:buAutoNum type="arabicPeriod"/>
              <a:defRPr sz="1943"/>
            </a:pPr>
            <a:r>
              <a:t>Prevention </a:t>
            </a:r>
          </a:p>
          <a:p>
            <a:pPr marL="342723" indent="-342723" defTabSz="391414">
              <a:spcBef>
                <a:spcPts val="2800"/>
              </a:spcBef>
              <a:buSzPct val="100000"/>
              <a:buAutoNum type="arabicPeriod"/>
              <a:defRPr sz="1943"/>
            </a:pPr>
            <a:r>
              <a:t>CDC can engage and be an example for other institutions. ADA example.</a:t>
            </a:r>
          </a:p>
          <a:p>
            <a:pPr marL="342723" indent="-342723" defTabSz="391414">
              <a:spcBef>
                <a:spcPts val="2800"/>
              </a:spcBef>
              <a:buSzPct val="100000"/>
              <a:buAutoNum type="arabicPeriod"/>
              <a:defRPr sz="1943"/>
            </a:pPr>
            <a:r>
              <a:t>Social determinates</a:t>
            </a:r>
          </a:p>
          <a:p>
            <a:pPr marL="342723" indent="-342723" defTabSz="391414">
              <a:spcBef>
                <a:spcPts val="2800"/>
              </a:spcBef>
              <a:buSzPct val="100000"/>
              <a:buAutoNum type="arabicPeriod"/>
              <a:defRPr sz="1943"/>
            </a:pPr>
            <a:r>
              <a:t>Co-opted by culture</a:t>
            </a:r>
          </a:p>
          <a:p>
            <a:pPr marL="342723" indent="-342723" defTabSz="391414">
              <a:spcBef>
                <a:spcPts val="2800"/>
              </a:spcBef>
              <a:buSzPct val="100000"/>
              <a:buAutoNum type="arabicPeriod"/>
              <a:defRPr sz="1943"/>
            </a:pPr>
            <a:r>
              <a:t>BLM</a:t>
            </a:r>
          </a:p>
          <a:p>
            <a:pPr marL="342723" indent="-342723" defTabSz="391414">
              <a:spcBef>
                <a:spcPts val="2800"/>
              </a:spcBef>
              <a:buSzPct val="100000"/>
              <a:buAutoNum type="arabicPeriod"/>
              <a:defRPr sz="1943"/>
            </a:pPr>
            <a:r>
              <a:t>Regionality of racist expression</a:t>
            </a:r>
          </a:p>
          <a:p>
            <a:pPr marL="342723" indent="-342723" defTabSz="391414">
              <a:spcBef>
                <a:spcPts val="2800"/>
              </a:spcBef>
              <a:buSzPct val="100000"/>
              <a:buAutoNum type="arabicPeriod"/>
              <a:defRPr sz="1943"/>
            </a:pPr>
            <a:r>
              <a:t>Racism effects everyone including white people. Correllary, fragile, anxious, don’t know its related to privilege, “politically correct”</a:t>
            </a:r>
          </a:p>
          <a:p>
            <a:pPr marL="342723" indent="-342723" defTabSz="391414">
              <a:spcBef>
                <a:spcPts val="2800"/>
              </a:spcBef>
              <a:buSzPct val="100000"/>
              <a:buAutoNum type="arabicPeriod"/>
              <a:defRPr sz="1943"/>
            </a:pPr>
            <a:r>
              <a:t>poor whites are voting against interests, fear and greed based post supremacy fragility syndrome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D40F11"/>
                </a:solidFill>
              </a:defRPr>
            </a:lvl1pPr>
          </a:lstStyle>
          <a:p>
            <a:r>
              <a:t>…but they won’t step up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511527" indent="-511527">
              <a:buSzPct val="100000"/>
              <a:buAutoNum type="arabicPeriod"/>
              <a:defRPr sz="2900"/>
            </a:pPr>
            <a:r>
              <a:t>No patient zero (Tom Friedman is patient zero for racism)</a:t>
            </a:r>
          </a:p>
          <a:p>
            <a:pPr marL="511527" indent="-511527">
              <a:buSzPct val="100000"/>
              <a:buAutoNum type="arabicPeriod"/>
              <a:defRPr sz="2900"/>
            </a:pPr>
            <a:r>
              <a:t>Other social problems</a:t>
            </a:r>
          </a:p>
          <a:p>
            <a:pPr marL="511527" indent="-511527">
              <a:buSzPct val="100000"/>
              <a:buAutoNum type="arabicPeriod"/>
              <a:defRPr sz="2900"/>
            </a:pPr>
            <a:r>
              <a:t>Don’t(?) disproportionately affect a group</a:t>
            </a:r>
          </a:p>
          <a:p>
            <a:pPr marL="511527" indent="-511527">
              <a:buSzPct val="100000"/>
              <a:buAutoNum type="arabicPeriod"/>
              <a:defRPr sz="2900"/>
            </a:pPr>
            <a:r>
              <a:t>There has been no apology for other groups, there has been an official government apology for slavery. Joy DeGru Post Traumatic Slave Syndrome</a:t>
            </a:r>
          </a:p>
          <a:p>
            <a:pPr marL="511527" indent="-511527">
              <a:buSzPct val="100000"/>
              <a:buAutoNum type="arabicPeriod"/>
              <a:defRPr sz="2900"/>
            </a:pPr>
            <a:r>
              <a:t>Stigmatization… NO it’s racism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D40F11"/>
                </a:solidFill>
              </a:defRPr>
            </a:lvl1pPr>
          </a:lstStyle>
          <a:p>
            <a:r>
              <a:t>What YOU Can Do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952500" y="902372"/>
            <a:ext cx="11099800" cy="5721689"/>
          </a:xfrm>
          <a:prstGeom prst="rect">
            <a:avLst/>
          </a:prstGeom>
        </p:spPr>
        <p:txBody>
          <a:bodyPr/>
          <a:lstStyle/>
          <a:p>
            <a:pPr marL="444500" indent="-444500">
              <a:defRPr sz="2900"/>
            </a:pPr>
            <a:r>
              <a:t>Sign the petition on </a:t>
            </a:r>
            <a:r>
              <a:rPr u="sng">
                <a:hlinkClick r:id="rId2"/>
              </a:rPr>
              <a:t>moveon.org</a:t>
            </a:r>
            <a:r>
              <a:t>: “Racism Meets Criteria For Threat To Public Health”…then SHARE!</a:t>
            </a:r>
          </a:p>
          <a:p>
            <a:pPr marL="444500" indent="-444500">
              <a:defRPr sz="2900"/>
            </a:pPr>
            <a:r>
              <a:t>Write to the CDC, your local representatives</a:t>
            </a:r>
          </a:p>
        </p:txBody>
      </p:sp>
      <p:pic>
        <p:nvPicPr>
          <p:cNvPr id="167" name="Screen Shot 2016-11-16 at 2.13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208" y="5457814"/>
            <a:ext cx="5952383" cy="3483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Macintosh PowerPoint</Application>
  <PresentationFormat>Custom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Georgia</vt:lpstr>
      <vt:lpstr>Helvetica</vt:lpstr>
      <vt:lpstr>Helvetica Light</vt:lpstr>
      <vt:lpstr>Helvetica Neue</vt:lpstr>
      <vt:lpstr>White</vt:lpstr>
      <vt:lpstr>Racism and Health</vt:lpstr>
      <vt:lpstr>What is Right To Health?</vt:lpstr>
      <vt:lpstr>Racism’s Toll on Health</vt:lpstr>
      <vt:lpstr>Equality vs Equity</vt:lpstr>
      <vt:lpstr>Goal of RTH Now!</vt:lpstr>
      <vt:lpstr>What is CDC’s Criteria?</vt:lpstr>
      <vt:lpstr>The CDC should lead…</vt:lpstr>
      <vt:lpstr>…but they won’t step up</vt:lpstr>
      <vt:lpstr>What YOU Can Do</vt:lpstr>
      <vt:lpstr>Resources and Citation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Racism and Health</dc:title>
  <cp:lastModifiedBy>Amy Fellows</cp:lastModifiedBy>
  <cp:revision>1</cp:revision>
  <dcterms:modified xsi:type="dcterms:W3CDTF">2020-10-26T20:17:02Z</dcterms:modified>
</cp:coreProperties>
</file>