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144000"/>
  <p:embeddedFontLst>
    <p:embeddedFont>
      <p:font typeface="Alfa Slab One" pitchFamily="2" charset="77"/>
      <p:regular r:id="rId25"/>
    </p:embeddedFont>
    <p:embeddedFont>
      <p:font typeface="Archivo Narrow" panose="020B0506020202020B04" pitchFamily="34" charset="77"/>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Proxima Nova" panose="02000506030000020004"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3"/>
  </p:normalViewPr>
  <p:slideViewPr>
    <p:cSldViewPr snapToGrid="0">
      <p:cViewPr varScale="1">
        <p:scale>
          <a:sx n="107" d="100"/>
          <a:sy n="107" d="100"/>
        </p:scale>
        <p:origin x="56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893c91568_0_4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8893c91568_0_4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8893c91568_0_4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a4a77be19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Planasa is a nursery, schmidt is nursery, columbia is dairy</a:t>
            </a:r>
            <a:endParaRPr/>
          </a:p>
        </p:txBody>
      </p:sp>
      <p:sp>
        <p:nvSpPr>
          <p:cNvPr id="249" name="Google Shape;249;ga4a77be194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a4a77be19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a4a77be194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893c91568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8893c91568_0_5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9c5b7993d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9c5b7993d7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9c5b7993d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9c5b7993d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3dd059e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53dd059ef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4a77be1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a4a77be19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893c91568_1_2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893c91568_1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Char char="➢"/>
            </a:pPr>
            <a:endParaRPr sz="1200">
              <a:solidFill>
                <a:srgbClr val="222222"/>
              </a:solidFill>
              <a:highlight>
                <a:srgbClr val="FFFFFF"/>
              </a:highlight>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c5b7993d7_0_3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9c5b7993d7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Char char="➢"/>
            </a:pPr>
            <a:endParaRPr sz="1200">
              <a:solidFill>
                <a:srgbClr val="222222"/>
              </a:solidFill>
              <a:highlight>
                <a:srgbClr val="FFFFFF"/>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9c5b7993d7_0_2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9c5b7993d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Char char="➢"/>
            </a:pPr>
            <a:endParaRPr sz="1200">
              <a:solidFill>
                <a:srgbClr val="222222"/>
              </a:solidFill>
              <a:highlight>
                <a:srgbClr val="FFFFFF"/>
              </a:highlight>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a20bc6c7e_1_6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a20bc6c7e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8893c91568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8893c91568_0_6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1d876b9a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81d876b9a1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c5b7993d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9c5b7993d7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c5b7993d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9c5b7993d7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4a77be19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a4a77be194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4a77be19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75%  White state, 13% identify as Latinx</a:t>
            </a:r>
            <a:endParaRPr/>
          </a:p>
        </p:txBody>
      </p:sp>
      <p:sp>
        <p:nvSpPr>
          <p:cNvPr id="226" name="Google Shape;226;ga4a77be19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4a77be19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a4a77be194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a77be19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a4a77be194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9" name="Google Shape;59;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2425566" y="6356350"/>
            <a:ext cx="4127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5"/>
          <p:cNvSpPr txBox="1">
            <a:spLocks noGrp="1"/>
          </p:cNvSpPr>
          <p:nvPr>
            <p:ph type="subTitle" idx="1"/>
          </p:nvPr>
        </p:nvSpPr>
        <p:spPr>
          <a:xfrm>
            <a:off x="1371600" y="3886200"/>
            <a:ext cx="6400800" cy="17529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65" name="Google Shape;65;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2464067" y="6308726"/>
            <a:ext cx="4089000" cy="412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71" name="Google Shape;71;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2464067" y="6308726"/>
            <a:ext cx="4089000" cy="412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7" name="Google Shape;77;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8" name="Google Shape;78;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2464067" y="6308726"/>
            <a:ext cx="4089000" cy="412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84" name="Google Shape;84;p1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5" name="Google Shape;85;p1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86" name="Google Shape;86;p1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7" name="Google Shape;87;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2464067" y="6308726"/>
            <a:ext cx="4089000" cy="412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2464067" y="6308726"/>
            <a:ext cx="4089000" cy="412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2464067" y="6308726"/>
            <a:ext cx="4089000" cy="412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575050" y="273050"/>
            <a:ext cx="5111700" cy="58527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2464067" y="6308726"/>
            <a:ext cx="4089000" cy="412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2464067" y="6308726"/>
            <a:ext cx="4089000" cy="412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2464067" y="6308726"/>
            <a:ext cx="4089000" cy="412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2464067" y="6308726"/>
            <a:ext cx="4089000" cy="412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cxnSp>
        <p:nvCxnSpPr>
          <p:cNvPr id="130" name="Google Shape;130;p26"/>
          <p:cNvCxnSpPr/>
          <p:nvPr/>
        </p:nvCxnSpPr>
        <p:spPr>
          <a:xfrm>
            <a:off x="4278300" y="3668217"/>
            <a:ext cx="587400" cy="0"/>
          </a:xfrm>
          <a:prstGeom prst="straightConnector1">
            <a:avLst/>
          </a:prstGeom>
          <a:noFill/>
          <a:ln w="76200" cap="flat" cmpd="sng">
            <a:solidFill>
              <a:schemeClr val="dk1"/>
            </a:solidFill>
            <a:prstDash val="solid"/>
            <a:round/>
            <a:headEnd type="none" w="sm" len="sm"/>
            <a:tailEnd type="none" w="sm" len="sm"/>
          </a:ln>
        </p:spPr>
      </p:cxnSp>
      <p:sp>
        <p:nvSpPr>
          <p:cNvPr id="131" name="Google Shape;131;p26"/>
          <p:cNvSpPr txBox="1">
            <a:spLocks noGrp="1"/>
          </p:cNvSpPr>
          <p:nvPr>
            <p:ph type="ctrTitle"/>
          </p:nvPr>
        </p:nvSpPr>
        <p:spPr>
          <a:xfrm>
            <a:off x="311700" y="794633"/>
            <a:ext cx="8520600" cy="2610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400"/>
              <a:buNone/>
              <a:defRPr sz="5400"/>
            </a:lvl1pPr>
            <a:lvl2pPr lvl="1" algn="ctr" rtl="0">
              <a:lnSpc>
                <a:spcPct val="100000"/>
              </a:lnSpc>
              <a:spcBef>
                <a:spcPts val="0"/>
              </a:spcBef>
              <a:spcAft>
                <a:spcPts val="0"/>
              </a:spcAft>
              <a:buSzPts val="5400"/>
              <a:buNone/>
              <a:defRPr sz="5400"/>
            </a:lvl2pPr>
            <a:lvl3pPr lvl="2" algn="ctr" rtl="0">
              <a:lnSpc>
                <a:spcPct val="100000"/>
              </a:lnSpc>
              <a:spcBef>
                <a:spcPts val="0"/>
              </a:spcBef>
              <a:spcAft>
                <a:spcPts val="0"/>
              </a:spcAft>
              <a:buSzPts val="5400"/>
              <a:buNone/>
              <a:defRPr sz="5400"/>
            </a:lvl3pPr>
            <a:lvl4pPr lvl="3" algn="ctr" rtl="0">
              <a:lnSpc>
                <a:spcPct val="100000"/>
              </a:lnSpc>
              <a:spcBef>
                <a:spcPts val="0"/>
              </a:spcBef>
              <a:spcAft>
                <a:spcPts val="0"/>
              </a:spcAft>
              <a:buSzPts val="5400"/>
              <a:buNone/>
              <a:defRPr sz="5400"/>
            </a:lvl4pPr>
            <a:lvl5pPr lvl="4" algn="ctr" rtl="0">
              <a:lnSpc>
                <a:spcPct val="100000"/>
              </a:lnSpc>
              <a:spcBef>
                <a:spcPts val="0"/>
              </a:spcBef>
              <a:spcAft>
                <a:spcPts val="0"/>
              </a:spcAft>
              <a:buSzPts val="5400"/>
              <a:buNone/>
              <a:defRPr sz="5400"/>
            </a:lvl5pPr>
            <a:lvl6pPr lvl="5" algn="ctr" rtl="0">
              <a:lnSpc>
                <a:spcPct val="100000"/>
              </a:lnSpc>
              <a:spcBef>
                <a:spcPts val="0"/>
              </a:spcBef>
              <a:spcAft>
                <a:spcPts val="0"/>
              </a:spcAft>
              <a:buSzPts val="5400"/>
              <a:buNone/>
              <a:defRPr sz="5400"/>
            </a:lvl6pPr>
            <a:lvl7pPr lvl="6" algn="ctr" rtl="0">
              <a:lnSpc>
                <a:spcPct val="100000"/>
              </a:lnSpc>
              <a:spcBef>
                <a:spcPts val="0"/>
              </a:spcBef>
              <a:spcAft>
                <a:spcPts val="0"/>
              </a:spcAft>
              <a:buSzPts val="5400"/>
              <a:buNone/>
              <a:defRPr sz="5400"/>
            </a:lvl7pPr>
            <a:lvl8pPr lvl="7" algn="ctr" rtl="0">
              <a:lnSpc>
                <a:spcPct val="100000"/>
              </a:lnSpc>
              <a:spcBef>
                <a:spcPts val="0"/>
              </a:spcBef>
              <a:spcAft>
                <a:spcPts val="0"/>
              </a:spcAft>
              <a:buSzPts val="5400"/>
              <a:buNone/>
              <a:defRPr sz="5400"/>
            </a:lvl8pPr>
            <a:lvl9pPr lvl="8" algn="ctr" rtl="0">
              <a:lnSpc>
                <a:spcPct val="100000"/>
              </a:lnSpc>
              <a:spcBef>
                <a:spcPts val="0"/>
              </a:spcBef>
              <a:spcAft>
                <a:spcPts val="0"/>
              </a:spcAft>
              <a:buSzPts val="5400"/>
              <a:buNone/>
              <a:defRPr sz="5400"/>
            </a:lvl9pPr>
          </a:lstStyle>
          <a:p>
            <a:endParaRPr/>
          </a:p>
        </p:txBody>
      </p:sp>
      <p:sp>
        <p:nvSpPr>
          <p:cNvPr id="132" name="Google Shape;132;p26"/>
          <p:cNvSpPr txBox="1">
            <a:spLocks noGrp="1"/>
          </p:cNvSpPr>
          <p:nvPr>
            <p:ph type="subTitle" idx="1"/>
          </p:nvPr>
        </p:nvSpPr>
        <p:spPr>
          <a:xfrm>
            <a:off x="311700" y="4221097"/>
            <a:ext cx="8520600" cy="97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33" name="Google Shape;133;p2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311700" y="3307400"/>
            <a:ext cx="8114400" cy="3261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chemeClr val="lt1"/>
              </a:buClr>
              <a:buSzPts val="6800"/>
              <a:buNone/>
              <a:defRPr sz="6800">
                <a:solidFill>
                  <a:schemeClr val="lt1"/>
                </a:solidFill>
              </a:defRPr>
            </a:lvl1pPr>
            <a:lvl2pPr lvl="1" algn="l" rtl="0">
              <a:lnSpc>
                <a:spcPct val="100000"/>
              </a:lnSpc>
              <a:spcBef>
                <a:spcPts val="0"/>
              </a:spcBef>
              <a:spcAft>
                <a:spcPts val="0"/>
              </a:spcAft>
              <a:buClr>
                <a:schemeClr val="lt1"/>
              </a:buClr>
              <a:buSzPts val="6800"/>
              <a:buNone/>
              <a:defRPr sz="6800">
                <a:solidFill>
                  <a:schemeClr val="lt1"/>
                </a:solidFill>
              </a:defRPr>
            </a:lvl2pPr>
            <a:lvl3pPr lvl="2" algn="l" rtl="0">
              <a:lnSpc>
                <a:spcPct val="100000"/>
              </a:lnSpc>
              <a:spcBef>
                <a:spcPts val="0"/>
              </a:spcBef>
              <a:spcAft>
                <a:spcPts val="0"/>
              </a:spcAft>
              <a:buClr>
                <a:schemeClr val="lt1"/>
              </a:buClr>
              <a:buSzPts val="6800"/>
              <a:buNone/>
              <a:defRPr sz="6800">
                <a:solidFill>
                  <a:schemeClr val="lt1"/>
                </a:solidFill>
              </a:defRPr>
            </a:lvl3pPr>
            <a:lvl4pPr lvl="3" algn="l" rtl="0">
              <a:lnSpc>
                <a:spcPct val="100000"/>
              </a:lnSpc>
              <a:spcBef>
                <a:spcPts val="0"/>
              </a:spcBef>
              <a:spcAft>
                <a:spcPts val="0"/>
              </a:spcAft>
              <a:buClr>
                <a:schemeClr val="lt1"/>
              </a:buClr>
              <a:buSzPts val="6800"/>
              <a:buNone/>
              <a:defRPr sz="6800">
                <a:solidFill>
                  <a:schemeClr val="lt1"/>
                </a:solidFill>
              </a:defRPr>
            </a:lvl4pPr>
            <a:lvl5pPr lvl="4" algn="l" rtl="0">
              <a:lnSpc>
                <a:spcPct val="100000"/>
              </a:lnSpc>
              <a:spcBef>
                <a:spcPts val="0"/>
              </a:spcBef>
              <a:spcAft>
                <a:spcPts val="0"/>
              </a:spcAft>
              <a:buClr>
                <a:schemeClr val="lt1"/>
              </a:buClr>
              <a:buSzPts val="6800"/>
              <a:buNone/>
              <a:defRPr sz="6800">
                <a:solidFill>
                  <a:schemeClr val="lt1"/>
                </a:solidFill>
              </a:defRPr>
            </a:lvl5pPr>
            <a:lvl6pPr lvl="5" algn="l" rtl="0">
              <a:lnSpc>
                <a:spcPct val="100000"/>
              </a:lnSpc>
              <a:spcBef>
                <a:spcPts val="0"/>
              </a:spcBef>
              <a:spcAft>
                <a:spcPts val="0"/>
              </a:spcAft>
              <a:buClr>
                <a:schemeClr val="lt1"/>
              </a:buClr>
              <a:buSzPts val="6800"/>
              <a:buNone/>
              <a:defRPr sz="6800">
                <a:solidFill>
                  <a:schemeClr val="lt1"/>
                </a:solidFill>
              </a:defRPr>
            </a:lvl6pPr>
            <a:lvl7pPr lvl="6" algn="l" rtl="0">
              <a:lnSpc>
                <a:spcPct val="100000"/>
              </a:lnSpc>
              <a:spcBef>
                <a:spcPts val="0"/>
              </a:spcBef>
              <a:spcAft>
                <a:spcPts val="0"/>
              </a:spcAft>
              <a:buClr>
                <a:schemeClr val="lt1"/>
              </a:buClr>
              <a:buSzPts val="6800"/>
              <a:buNone/>
              <a:defRPr sz="6800">
                <a:solidFill>
                  <a:schemeClr val="lt1"/>
                </a:solidFill>
              </a:defRPr>
            </a:lvl7pPr>
            <a:lvl8pPr lvl="7" algn="l" rtl="0">
              <a:lnSpc>
                <a:spcPct val="100000"/>
              </a:lnSpc>
              <a:spcBef>
                <a:spcPts val="0"/>
              </a:spcBef>
              <a:spcAft>
                <a:spcPts val="0"/>
              </a:spcAft>
              <a:buClr>
                <a:schemeClr val="lt1"/>
              </a:buClr>
              <a:buSzPts val="6800"/>
              <a:buNone/>
              <a:defRPr sz="6800">
                <a:solidFill>
                  <a:schemeClr val="lt1"/>
                </a:solidFill>
              </a:defRPr>
            </a:lvl8pPr>
            <a:lvl9pPr lvl="8" algn="l" rtl="0">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136" name="Google Shape;136;p27"/>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39" name="Google Shape;139;p28"/>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40" name="Google Shape;140;p28"/>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41" name="Google Shape;141;p2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44" name="Google Shape;144;p2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45" name="Google Shape;145;p2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6"/>
        <p:cNvGrpSpPr/>
        <p:nvPr/>
      </p:nvGrpSpPr>
      <p:grpSpPr>
        <a:xfrm>
          <a:off x="0" y="0"/>
          <a:ext cx="0" cy="0"/>
          <a:chOff x="0" y="0"/>
          <a:chExt cx="0" cy="0"/>
        </a:xfrm>
      </p:grpSpPr>
      <p:sp>
        <p:nvSpPr>
          <p:cNvPr id="147" name="Google Shape;147;p30"/>
          <p:cNvSpPr/>
          <p:nvPr/>
        </p:nvSpPr>
        <p:spPr>
          <a:xfrm>
            <a:off x="4572000" y="1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8" name="Google Shape;148;p30"/>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149" name="Google Shape;149;p30"/>
          <p:cNvSpPr txBox="1">
            <a:spLocks noGrp="1"/>
          </p:cNvSpPr>
          <p:nvPr>
            <p:ph type="title"/>
          </p:nvPr>
        </p:nvSpPr>
        <p:spPr>
          <a:xfrm>
            <a:off x="265500" y="1834132"/>
            <a:ext cx="4045200" cy="20691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800"/>
              <a:buNone/>
              <a:defRPr sz="3800"/>
            </a:lvl1pPr>
            <a:lvl2pPr lvl="1" algn="ctr" rtl="0">
              <a:lnSpc>
                <a:spcPct val="100000"/>
              </a:lnSpc>
              <a:spcBef>
                <a:spcPts val="0"/>
              </a:spcBef>
              <a:spcAft>
                <a:spcPts val="0"/>
              </a:spcAft>
              <a:buSzPts val="3800"/>
              <a:buNone/>
              <a:defRPr sz="3800"/>
            </a:lvl2pPr>
            <a:lvl3pPr lvl="2" algn="ctr" rtl="0">
              <a:lnSpc>
                <a:spcPct val="100000"/>
              </a:lnSpc>
              <a:spcBef>
                <a:spcPts val="0"/>
              </a:spcBef>
              <a:spcAft>
                <a:spcPts val="0"/>
              </a:spcAft>
              <a:buSzPts val="3800"/>
              <a:buNone/>
              <a:defRPr sz="3800"/>
            </a:lvl3pPr>
            <a:lvl4pPr lvl="3" algn="ctr" rtl="0">
              <a:lnSpc>
                <a:spcPct val="100000"/>
              </a:lnSpc>
              <a:spcBef>
                <a:spcPts val="0"/>
              </a:spcBef>
              <a:spcAft>
                <a:spcPts val="0"/>
              </a:spcAft>
              <a:buSzPts val="3800"/>
              <a:buNone/>
              <a:defRPr sz="3800"/>
            </a:lvl4pPr>
            <a:lvl5pPr lvl="4" algn="ctr" rtl="0">
              <a:lnSpc>
                <a:spcPct val="100000"/>
              </a:lnSpc>
              <a:spcBef>
                <a:spcPts val="0"/>
              </a:spcBef>
              <a:spcAft>
                <a:spcPts val="0"/>
              </a:spcAft>
              <a:buSzPts val="3800"/>
              <a:buNone/>
              <a:defRPr sz="3800"/>
            </a:lvl5pPr>
            <a:lvl6pPr lvl="5" algn="ctr" rtl="0">
              <a:lnSpc>
                <a:spcPct val="100000"/>
              </a:lnSpc>
              <a:spcBef>
                <a:spcPts val="0"/>
              </a:spcBef>
              <a:spcAft>
                <a:spcPts val="0"/>
              </a:spcAft>
              <a:buSzPts val="3800"/>
              <a:buNone/>
              <a:defRPr sz="3800"/>
            </a:lvl6pPr>
            <a:lvl7pPr lvl="6" algn="ctr" rtl="0">
              <a:lnSpc>
                <a:spcPct val="100000"/>
              </a:lnSpc>
              <a:spcBef>
                <a:spcPts val="0"/>
              </a:spcBef>
              <a:spcAft>
                <a:spcPts val="0"/>
              </a:spcAft>
              <a:buSzPts val="3800"/>
              <a:buNone/>
              <a:defRPr sz="3800"/>
            </a:lvl7pPr>
            <a:lvl8pPr lvl="7" algn="ctr" rtl="0">
              <a:lnSpc>
                <a:spcPct val="100000"/>
              </a:lnSpc>
              <a:spcBef>
                <a:spcPts val="0"/>
              </a:spcBef>
              <a:spcAft>
                <a:spcPts val="0"/>
              </a:spcAft>
              <a:buSzPts val="3800"/>
              <a:buNone/>
              <a:defRPr sz="3800"/>
            </a:lvl8pPr>
            <a:lvl9pPr lvl="8" algn="ctr" rtl="0">
              <a:lnSpc>
                <a:spcPct val="100000"/>
              </a:lnSpc>
              <a:spcBef>
                <a:spcPts val="0"/>
              </a:spcBef>
              <a:spcAft>
                <a:spcPts val="0"/>
              </a:spcAft>
              <a:buSzPts val="3800"/>
              <a:buNone/>
              <a:defRPr sz="3800"/>
            </a:lvl9pPr>
          </a:lstStyle>
          <a:p>
            <a:endParaRPr/>
          </a:p>
        </p:txBody>
      </p:sp>
      <p:sp>
        <p:nvSpPr>
          <p:cNvPr id="150" name="Google Shape;150;p30"/>
          <p:cNvSpPr txBox="1">
            <a:spLocks noGrp="1"/>
          </p:cNvSpPr>
          <p:nvPr>
            <p:ph type="subTitle" idx="1"/>
          </p:nvPr>
        </p:nvSpPr>
        <p:spPr>
          <a:xfrm>
            <a:off x="265500" y="3974833"/>
            <a:ext cx="4045200" cy="179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1" name="Google Shape;151;p30"/>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Clr>
                <a:schemeClr val="lt1"/>
              </a:buClr>
              <a:buSzPts val="1800"/>
              <a:buChar char="●"/>
              <a:defRPr>
                <a:solidFill>
                  <a:schemeClr val="lt1"/>
                </a:solidFill>
              </a:defRPr>
            </a:lvl1pPr>
            <a:lvl2pPr marL="914400" lvl="1" indent="-317500" algn="l" rtl="0">
              <a:lnSpc>
                <a:spcPct val="115000"/>
              </a:lnSpc>
              <a:spcBef>
                <a:spcPts val="1600"/>
              </a:spcBef>
              <a:spcAft>
                <a:spcPts val="0"/>
              </a:spcAft>
              <a:buClr>
                <a:schemeClr val="lt1"/>
              </a:buClr>
              <a:buSzPts val="1400"/>
              <a:buChar char="○"/>
              <a:defRPr>
                <a:solidFill>
                  <a:schemeClr val="lt1"/>
                </a:solidFill>
              </a:defRPr>
            </a:lvl2pPr>
            <a:lvl3pPr marL="1371600" lvl="2" indent="-317500" algn="l" rtl="0">
              <a:lnSpc>
                <a:spcPct val="115000"/>
              </a:lnSpc>
              <a:spcBef>
                <a:spcPts val="1600"/>
              </a:spcBef>
              <a:spcAft>
                <a:spcPts val="0"/>
              </a:spcAft>
              <a:buClr>
                <a:schemeClr val="lt1"/>
              </a:buClr>
              <a:buSzPts val="1400"/>
              <a:buChar char="■"/>
              <a:defRPr>
                <a:solidFill>
                  <a:schemeClr val="lt1"/>
                </a:solidFill>
              </a:defRPr>
            </a:lvl3pPr>
            <a:lvl4pPr marL="1828800" lvl="3" indent="-317500" algn="l" rtl="0">
              <a:lnSpc>
                <a:spcPct val="115000"/>
              </a:lnSpc>
              <a:spcBef>
                <a:spcPts val="1600"/>
              </a:spcBef>
              <a:spcAft>
                <a:spcPts val="0"/>
              </a:spcAft>
              <a:buClr>
                <a:schemeClr val="lt1"/>
              </a:buClr>
              <a:buSzPts val="1400"/>
              <a:buChar char="●"/>
              <a:defRPr>
                <a:solidFill>
                  <a:schemeClr val="lt1"/>
                </a:solidFill>
              </a:defRPr>
            </a:lvl4pPr>
            <a:lvl5pPr marL="2286000" lvl="4" indent="-317500" algn="l" rtl="0">
              <a:lnSpc>
                <a:spcPct val="115000"/>
              </a:lnSpc>
              <a:spcBef>
                <a:spcPts val="1600"/>
              </a:spcBef>
              <a:spcAft>
                <a:spcPts val="0"/>
              </a:spcAft>
              <a:buClr>
                <a:schemeClr val="lt1"/>
              </a:buClr>
              <a:buSzPts val="1400"/>
              <a:buChar char="○"/>
              <a:defRPr>
                <a:solidFill>
                  <a:schemeClr val="lt1"/>
                </a:solidFill>
              </a:defRPr>
            </a:lvl5pPr>
            <a:lvl6pPr marL="2743200" lvl="5" indent="-317500" algn="l" rtl="0">
              <a:lnSpc>
                <a:spcPct val="115000"/>
              </a:lnSpc>
              <a:spcBef>
                <a:spcPts val="1600"/>
              </a:spcBef>
              <a:spcAft>
                <a:spcPts val="0"/>
              </a:spcAft>
              <a:buClr>
                <a:schemeClr val="lt1"/>
              </a:buClr>
              <a:buSzPts val="1400"/>
              <a:buChar char="■"/>
              <a:defRPr>
                <a:solidFill>
                  <a:schemeClr val="lt1"/>
                </a:solidFill>
              </a:defRPr>
            </a:lvl6pPr>
            <a:lvl7pPr marL="3200400" lvl="6" indent="-317500" algn="l" rtl="0">
              <a:lnSpc>
                <a:spcPct val="115000"/>
              </a:lnSpc>
              <a:spcBef>
                <a:spcPts val="1600"/>
              </a:spcBef>
              <a:spcAft>
                <a:spcPts val="0"/>
              </a:spcAft>
              <a:buClr>
                <a:schemeClr val="lt1"/>
              </a:buClr>
              <a:buSzPts val="1400"/>
              <a:buChar char="●"/>
              <a:defRPr>
                <a:solidFill>
                  <a:schemeClr val="lt1"/>
                </a:solidFill>
              </a:defRPr>
            </a:lvl7pPr>
            <a:lvl8pPr marL="3657600" lvl="7" indent="-317500" algn="l" rtl="0">
              <a:lnSpc>
                <a:spcPct val="115000"/>
              </a:lnSpc>
              <a:spcBef>
                <a:spcPts val="1600"/>
              </a:spcBef>
              <a:spcAft>
                <a:spcPts val="0"/>
              </a:spcAft>
              <a:buClr>
                <a:schemeClr val="lt1"/>
              </a:buClr>
              <a:buSzPts val="1400"/>
              <a:buChar char="○"/>
              <a:defRPr>
                <a:solidFill>
                  <a:schemeClr val="lt1"/>
                </a:solidFill>
              </a:defRPr>
            </a:lvl8pPr>
            <a:lvl9pPr marL="4114800" lvl="8" indent="-317500" algn="l" rtl="0">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52" name="Google Shape;152;p3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sp>
        <p:nvSpPr>
          <p:cNvPr id="154" name="Google Shape;154;p3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57" name="Google Shape;157;p32"/>
          <p:cNvSpPr txBox="1">
            <a:spLocks noGrp="1"/>
          </p:cNvSpPr>
          <p:nvPr>
            <p:ph type="body" idx="1"/>
          </p:nvPr>
        </p:nvSpPr>
        <p:spPr>
          <a:xfrm>
            <a:off x="628650" y="1825625"/>
            <a:ext cx="3886200" cy="43512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58" name="Google Shape;158;p32"/>
          <p:cNvSpPr txBox="1">
            <a:spLocks noGrp="1"/>
          </p:cNvSpPr>
          <p:nvPr>
            <p:ph type="body" idx="2"/>
          </p:nvPr>
        </p:nvSpPr>
        <p:spPr>
          <a:xfrm>
            <a:off x="4629150" y="1825625"/>
            <a:ext cx="3886200" cy="43512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59" name="Google Shape;159;p32"/>
          <p:cNvSpPr txBox="1">
            <a:spLocks noGrp="1"/>
          </p:cNvSpPr>
          <p:nvPr>
            <p:ph type="dt" idx="10"/>
          </p:nvPr>
        </p:nvSpPr>
        <p:spPr>
          <a:xfrm>
            <a:off x="628650" y="6356351"/>
            <a:ext cx="20574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0" name="Google Shape;160;p32"/>
          <p:cNvSpPr txBox="1">
            <a:spLocks noGrp="1"/>
          </p:cNvSpPr>
          <p:nvPr>
            <p:ph type="ftr" idx="11"/>
          </p:nvPr>
        </p:nvSpPr>
        <p:spPr>
          <a:xfrm>
            <a:off x="3028950" y="6356351"/>
            <a:ext cx="30861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1" name="Google Shape;161;p32"/>
          <p:cNvSpPr txBox="1">
            <a:spLocks noGrp="1"/>
          </p:cNvSpPr>
          <p:nvPr>
            <p:ph type="sldNum" idx="12"/>
          </p:nvPr>
        </p:nvSpPr>
        <p:spPr>
          <a:xfrm>
            <a:off x="6457950" y="6356351"/>
            <a:ext cx="20574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64" name="Google Shape;164;p3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311700" y="842400"/>
            <a:ext cx="2808000" cy="100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67" name="Google Shape;167;p34"/>
          <p:cNvSpPr txBox="1">
            <a:spLocks noGrp="1"/>
          </p:cNvSpPr>
          <p:nvPr>
            <p:ph type="body" idx="1"/>
          </p:nvPr>
        </p:nvSpPr>
        <p:spPr>
          <a:xfrm>
            <a:off x="311700" y="1987833"/>
            <a:ext cx="2808000" cy="41040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68" name="Google Shape;168;p34"/>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490250" y="701800"/>
            <a:ext cx="5683800" cy="54543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4800"/>
              <a:buNone/>
              <a:defRPr sz="4800">
                <a:solidFill>
                  <a:schemeClr val="lt1"/>
                </a:solidFill>
              </a:defRPr>
            </a:lvl1pPr>
            <a:lvl2pPr lvl="1" algn="l" rtl="0">
              <a:lnSpc>
                <a:spcPct val="100000"/>
              </a:lnSpc>
              <a:spcBef>
                <a:spcPts val="0"/>
              </a:spcBef>
              <a:spcAft>
                <a:spcPts val="0"/>
              </a:spcAft>
              <a:buClr>
                <a:schemeClr val="lt1"/>
              </a:buClr>
              <a:buSzPts val="4800"/>
              <a:buNone/>
              <a:defRPr sz="4800">
                <a:solidFill>
                  <a:schemeClr val="lt1"/>
                </a:solidFill>
              </a:defRPr>
            </a:lvl2pPr>
            <a:lvl3pPr lvl="2" algn="l" rtl="0">
              <a:lnSpc>
                <a:spcPct val="100000"/>
              </a:lnSpc>
              <a:spcBef>
                <a:spcPts val="0"/>
              </a:spcBef>
              <a:spcAft>
                <a:spcPts val="0"/>
              </a:spcAft>
              <a:buClr>
                <a:schemeClr val="lt1"/>
              </a:buClr>
              <a:buSzPts val="4800"/>
              <a:buNone/>
              <a:defRPr sz="4800">
                <a:solidFill>
                  <a:schemeClr val="lt1"/>
                </a:solidFill>
              </a:defRPr>
            </a:lvl3pPr>
            <a:lvl4pPr lvl="3" algn="l" rtl="0">
              <a:lnSpc>
                <a:spcPct val="100000"/>
              </a:lnSpc>
              <a:spcBef>
                <a:spcPts val="0"/>
              </a:spcBef>
              <a:spcAft>
                <a:spcPts val="0"/>
              </a:spcAft>
              <a:buClr>
                <a:schemeClr val="lt1"/>
              </a:buClr>
              <a:buSzPts val="4800"/>
              <a:buNone/>
              <a:defRPr sz="4800">
                <a:solidFill>
                  <a:schemeClr val="lt1"/>
                </a:solidFill>
              </a:defRPr>
            </a:lvl4pPr>
            <a:lvl5pPr lvl="4" algn="l" rtl="0">
              <a:lnSpc>
                <a:spcPct val="100000"/>
              </a:lnSpc>
              <a:spcBef>
                <a:spcPts val="0"/>
              </a:spcBef>
              <a:spcAft>
                <a:spcPts val="0"/>
              </a:spcAft>
              <a:buClr>
                <a:schemeClr val="lt1"/>
              </a:buClr>
              <a:buSzPts val="4800"/>
              <a:buNone/>
              <a:defRPr sz="4800">
                <a:solidFill>
                  <a:schemeClr val="lt1"/>
                </a:solidFill>
              </a:defRPr>
            </a:lvl5pPr>
            <a:lvl6pPr lvl="5" algn="l" rtl="0">
              <a:lnSpc>
                <a:spcPct val="100000"/>
              </a:lnSpc>
              <a:spcBef>
                <a:spcPts val="0"/>
              </a:spcBef>
              <a:spcAft>
                <a:spcPts val="0"/>
              </a:spcAft>
              <a:buClr>
                <a:schemeClr val="lt1"/>
              </a:buClr>
              <a:buSzPts val="4800"/>
              <a:buNone/>
              <a:defRPr sz="4800">
                <a:solidFill>
                  <a:schemeClr val="lt1"/>
                </a:solidFill>
              </a:defRPr>
            </a:lvl6pPr>
            <a:lvl7pPr lvl="6" algn="l" rtl="0">
              <a:lnSpc>
                <a:spcPct val="100000"/>
              </a:lnSpc>
              <a:spcBef>
                <a:spcPts val="0"/>
              </a:spcBef>
              <a:spcAft>
                <a:spcPts val="0"/>
              </a:spcAft>
              <a:buClr>
                <a:schemeClr val="lt1"/>
              </a:buClr>
              <a:buSzPts val="4800"/>
              <a:buNone/>
              <a:defRPr sz="4800">
                <a:solidFill>
                  <a:schemeClr val="lt1"/>
                </a:solidFill>
              </a:defRPr>
            </a:lvl7pPr>
            <a:lvl8pPr lvl="7" algn="l" rtl="0">
              <a:lnSpc>
                <a:spcPct val="100000"/>
              </a:lnSpc>
              <a:spcBef>
                <a:spcPts val="0"/>
              </a:spcBef>
              <a:spcAft>
                <a:spcPts val="0"/>
              </a:spcAft>
              <a:buClr>
                <a:schemeClr val="lt1"/>
              </a:buClr>
              <a:buSzPts val="4800"/>
              <a:buNone/>
              <a:defRPr sz="4800">
                <a:solidFill>
                  <a:schemeClr val="lt1"/>
                </a:solidFill>
              </a:defRPr>
            </a:lvl8pPr>
            <a:lvl9pPr lvl="8" algn="l" rtl="0">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71" name="Google Shape;171;p3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2"/>
        <p:cNvGrpSpPr/>
        <p:nvPr/>
      </p:nvGrpSpPr>
      <p:grpSpPr>
        <a:xfrm>
          <a:off x="0" y="0"/>
          <a:ext cx="0" cy="0"/>
          <a:chOff x="0" y="0"/>
          <a:chExt cx="0" cy="0"/>
        </a:xfrm>
      </p:grpSpPr>
      <p:sp>
        <p:nvSpPr>
          <p:cNvPr id="173" name="Google Shape;173;p36"/>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74" name="Google Shape;174;p3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5"/>
        <p:cNvGrpSpPr/>
        <p:nvPr/>
      </p:nvGrpSpPr>
      <p:grpSpPr>
        <a:xfrm>
          <a:off x="0" y="0"/>
          <a:ext cx="0" cy="0"/>
          <a:chOff x="0" y="0"/>
          <a:chExt cx="0" cy="0"/>
        </a:xfrm>
      </p:grpSpPr>
      <p:sp>
        <p:nvSpPr>
          <p:cNvPr id="176" name="Google Shape;176;p37"/>
          <p:cNvSpPr txBox="1">
            <a:spLocks noGrp="1"/>
          </p:cNvSpPr>
          <p:nvPr>
            <p:ph type="title" hasCustomPrompt="1"/>
          </p:nvPr>
        </p:nvSpPr>
        <p:spPr>
          <a:xfrm>
            <a:off x="311700" y="1557233"/>
            <a:ext cx="8520600" cy="264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1000"/>
              <a:buNone/>
              <a:defRPr sz="11000">
                <a:solidFill>
                  <a:schemeClr val="dk1"/>
                </a:solidFill>
              </a:defRPr>
            </a:lvl1pPr>
            <a:lvl2pPr lvl="1" algn="ctr" rtl="0">
              <a:lnSpc>
                <a:spcPct val="100000"/>
              </a:lnSpc>
              <a:spcBef>
                <a:spcPts val="0"/>
              </a:spcBef>
              <a:spcAft>
                <a:spcPts val="0"/>
              </a:spcAft>
              <a:buClr>
                <a:schemeClr val="dk1"/>
              </a:buClr>
              <a:buSzPts val="11000"/>
              <a:buNone/>
              <a:defRPr sz="11000">
                <a:solidFill>
                  <a:schemeClr val="dk1"/>
                </a:solidFill>
              </a:defRPr>
            </a:lvl2pPr>
            <a:lvl3pPr lvl="2" algn="ctr" rtl="0">
              <a:lnSpc>
                <a:spcPct val="100000"/>
              </a:lnSpc>
              <a:spcBef>
                <a:spcPts val="0"/>
              </a:spcBef>
              <a:spcAft>
                <a:spcPts val="0"/>
              </a:spcAft>
              <a:buClr>
                <a:schemeClr val="dk1"/>
              </a:buClr>
              <a:buSzPts val="11000"/>
              <a:buNone/>
              <a:defRPr sz="11000">
                <a:solidFill>
                  <a:schemeClr val="dk1"/>
                </a:solidFill>
              </a:defRPr>
            </a:lvl3pPr>
            <a:lvl4pPr lvl="3" algn="ctr" rtl="0">
              <a:lnSpc>
                <a:spcPct val="100000"/>
              </a:lnSpc>
              <a:spcBef>
                <a:spcPts val="0"/>
              </a:spcBef>
              <a:spcAft>
                <a:spcPts val="0"/>
              </a:spcAft>
              <a:buClr>
                <a:schemeClr val="dk1"/>
              </a:buClr>
              <a:buSzPts val="11000"/>
              <a:buNone/>
              <a:defRPr sz="11000">
                <a:solidFill>
                  <a:schemeClr val="dk1"/>
                </a:solidFill>
              </a:defRPr>
            </a:lvl4pPr>
            <a:lvl5pPr lvl="4" algn="ctr" rtl="0">
              <a:lnSpc>
                <a:spcPct val="100000"/>
              </a:lnSpc>
              <a:spcBef>
                <a:spcPts val="0"/>
              </a:spcBef>
              <a:spcAft>
                <a:spcPts val="0"/>
              </a:spcAft>
              <a:buClr>
                <a:schemeClr val="dk1"/>
              </a:buClr>
              <a:buSzPts val="11000"/>
              <a:buNone/>
              <a:defRPr sz="11000">
                <a:solidFill>
                  <a:schemeClr val="dk1"/>
                </a:solidFill>
              </a:defRPr>
            </a:lvl5pPr>
            <a:lvl6pPr lvl="5" algn="ctr" rtl="0">
              <a:lnSpc>
                <a:spcPct val="100000"/>
              </a:lnSpc>
              <a:spcBef>
                <a:spcPts val="0"/>
              </a:spcBef>
              <a:spcAft>
                <a:spcPts val="0"/>
              </a:spcAft>
              <a:buClr>
                <a:schemeClr val="dk1"/>
              </a:buClr>
              <a:buSzPts val="11000"/>
              <a:buNone/>
              <a:defRPr sz="11000">
                <a:solidFill>
                  <a:schemeClr val="dk1"/>
                </a:solidFill>
              </a:defRPr>
            </a:lvl6pPr>
            <a:lvl7pPr lvl="6" algn="ctr" rtl="0">
              <a:lnSpc>
                <a:spcPct val="100000"/>
              </a:lnSpc>
              <a:spcBef>
                <a:spcPts val="0"/>
              </a:spcBef>
              <a:spcAft>
                <a:spcPts val="0"/>
              </a:spcAft>
              <a:buClr>
                <a:schemeClr val="dk1"/>
              </a:buClr>
              <a:buSzPts val="11000"/>
              <a:buNone/>
              <a:defRPr sz="11000">
                <a:solidFill>
                  <a:schemeClr val="dk1"/>
                </a:solidFill>
              </a:defRPr>
            </a:lvl7pPr>
            <a:lvl8pPr lvl="7" algn="ctr" rtl="0">
              <a:lnSpc>
                <a:spcPct val="100000"/>
              </a:lnSpc>
              <a:spcBef>
                <a:spcPts val="0"/>
              </a:spcBef>
              <a:spcAft>
                <a:spcPts val="0"/>
              </a:spcAft>
              <a:buClr>
                <a:schemeClr val="dk1"/>
              </a:buClr>
              <a:buSzPts val="11000"/>
              <a:buNone/>
              <a:defRPr sz="11000">
                <a:solidFill>
                  <a:schemeClr val="dk1"/>
                </a:solidFill>
              </a:defRPr>
            </a:lvl8pPr>
            <a:lvl9pPr lvl="8" algn="ctr" rtl="0">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177" name="Google Shape;177;p37"/>
          <p:cNvSpPr txBox="1">
            <a:spLocks noGrp="1"/>
          </p:cNvSpPr>
          <p:nvPr>
            <p:ph type="body" idx="1"/>
          </p:nvPr>
        </p:nvSpPr>
        <p:spPr>
          <a:xfrm>
            <a:off x="311700" y="4299000"/>
            <a:ext cx="8520600" cy="14289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178" name="Google Shape;178;p37"/>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2464067" y="6308726"/>
            <a:ext cx="4089000" cy="412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127" name="Google Shape;127;p2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endParaRPr/>
          </a:p>
        </p:txBody>
      </p:sp>
      <p:sp>
        <p:nvSpPr>
          <p:cNvPr id="128" name="Google Shape;128;p2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www.nwjp.org"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hyperlink" Target="https://coshnetwork.org/" TargetMode="External"/><Relationship Id="rId4" Type="http://schemas.openxmlformats.org/officeDocument/2006/relationships/hyperlink" Target="mailto:kate@nwjp.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kate@nwjp.org"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8"/>
          <p:cNvSpPr txBox="1">
            <a:spLocks noGrp="1"/>
          </p:cNvSpPr>
          <p:nvPr>
            <p:ph type="body" idx="1"/>
          </p:nvPr>
        </p:nvSpPr>
        <p:spPr>
          <a:xfrm>
            <a:off x="457202" y="1455991"/>
            <a:ext cx="8229600" cy="4788000"/>
          </a:xfrm>
          <a:prstGeom prst="rect">
            <a:avLst/>
          </a:prstGeom>
          <a:noFill/>
          <a:ln>
            <a:noFill/>
          </a:ln>
        </p:spPr>
        <p:txBody>
          <a:bodyPr spcFirstLastPara="1" wrap="square" lIns="91425" tIns="45700" rIns="91425" bIns="45700" anchor="t" anchorCtr="0">
            <a:noAutofit/>
          </a:bodyPr>
          <a:lstStyle/>
          <a:p>
            <a:pPr marL="0" lvl="0" indent="0" algn="ctr" rtl="0">
              <a:spcBef>
                <a:spcPts val="1440"/>
              </a:spcBef>
              <a:spcAft>
                <a:spcPts val="0"/>
              </a:spcAft>
              <a:buClr>
                <a:schemeClr val="dk1"/>
              </a:buClr>
              <a:buSzPts val="7200"/>
              <a:buNone/>
            </a:pPr>
            <a:r>
              <a:rPr lang="en" sz="5900" b="1" dirty="0"/>
              <a:t>We Can Do Better: Worker Health and Safety </a:t>
            </a:r>
            <a:endParaRPr sz="4700" b="1" dirty="0">
              <a:solidFill>
                <a:srgbClr val="286A7C"/>
              </a:solidFill>
            </a:endParaRPr>
          </a:p>
        </p:txBody>
      </p:sp>
      <p:sp>
        <p:nvSpPr>
          <p:cNvPr id="185" name="Google Shape;185;p38"/>
          <p:cNvSpPr/>
          <p:nvPr/>
        </p:nvSpPr>
        <p:spPr>
          <a:xfrm>
            <a:off x="0" y="0"/>
            <a:ext cx="9144000" cy="15429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chemeClr val="lt1"/>
                </a:solidFill>
                <a:latin typeface="Calibri"/>
                <a:ea typeface="Calibri"/>
                <a:cs typeface="Calibri"/>
                <a:sym typeface="Calibri"/>
              </a:rPr>
              <a:t>NORTHWEST WORKERS’ JUSTICE PROJECT </a:t>
            </a:r>
            <a:endParaRPr sz="3200">
              <a:solidFill>
                <a:schemeClr val="lt1"/>
              </a:solidFill>
              <a:latin typeface="Calibri"/>
              <a:ea typeface="Calibri"/>
              <a:cs typeface="Calibri"/>
              <a:sym typeface="Calibri"/>
            </a:endParaRPr>
          </a:p>
          <a:p>
            <a:pPr marL="0" marR="0" lvl="0" indent="0" algn="ctr" rtl="0">
              <a:spcBef>
                <a:spcPts val="0"/>
              </a:spcBef>
              <a:spcAft>
                <a:spcPts val="0"/>
              </a:spcAft>
              <a:buNone/>
            </a:pPr>
            <a:r>
              <a:rPr lang="en" sz="3200">
                <a:solidFill>
                  <a:schemeClr val="lt1"/>
                </a:solidFill>
                <a:latin typeface="Calibri"/>
                <a:ea typeface="Calibri"/>
                <a:cs typeface="Calibri"/>
                <a:sym typeface="Calibri"/>
              </a:rPr>
              <a:t>PRESENTS</a:t>
            </a:r>
            <a:endParaRPr sz="3200">
              <a:solidFill>
                <a:schemeClr val="lt1"/>
              </a:solidFill>
              <a:latin typeface="Calibri"/>
              <a:ea typeface="Calibri"/>
              <a:cs typeface="Calibri"/>
              <a:sym typeface="Calibri"/>
            </a:endParaRPr>
          </a:p>
        </p:txBody>
      </p:sp>
      <p:pic>
        <p:nvPicPr>
          <p:cNvPr id="5" name="Google Shape;186;p38">
            <a:extLst>
              <a:ext uri="{FF2B5EF4-FFF2-40B4-BE49-F238E27FC236}">
                <a16:creationId xmlns:a16="http://schemas.microsoft.com/office/drawing/2014/main" id="{3CA9C753-3C42-E442-8028-840A1AEBCE4C}"/>
              </a:ext>
            </a:extLst>
          </p:cNvPr>
          <p:cNvPicPr preferRelativeResize="0"/>
          <p:nvPr/>
        </p:nvPicPr>
        <p:blipFill rotWithShape="1">
          <a:blip r:embed="rId3">
            <a:alphaModFix/>
          </a:blip>
          <a:srcRect t="23248"/>
          <a:stretch/>
        </p:blipFill>
        <p:spPr>
          <a:xfrm>
            <a:off x="2073173" y="4522367"/>
            <a:ext cx="4831400" cy="20862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7"/>
          <p:cNvSpPr txBox="1">
            <a:spLocks noGrp="1"/>
          </p:cNvSpPr>
          <p:nvPr>
            <p:ph type="body" idx="1"/>
          </p:nvPr>
        </p:nvSpPr>
        <p:spPr>
          <a:xfrm>
            <a:off x="624575" y="1409475"/>
            <a:ext cx="7776600" cy="4943700"/>
          </a:xfrm>
          <a:prstGeom prst="rect">
            <a:avLst/>
          </a:prstGeom>
          <a:noFill/>
          <a:ln>
            <a:noFill/>
          </a:ln>
        </p:spPr>
        <p:txBody>
          <a:bodyPr spcFirstLastPara="1" wrap="square" lIns="91425" tIns="45700" rIns="91425" bIns="45700" anchor="t" anchorCtr="0">
            <a:noAutofit/>
          </a:bodyPr>
          <a:lstStyle/>
          <a:p>
            <a:pPr marL="914400" lvl="0" indent="0" algn="l" rtl="0">
              <a:lnSpc>
                <a:spcPct val="115000"/>
              </a:lnSpc>
              <a:spcBef>
                <a:spcPts val="1200"/>
              </a:spcBef>
              <a:spcAft>
                <a:spcPts val="1200"/>
              </a:spcAft>
              <a:buNone/>
            </a:pPr>
            <a:endParaRPr sz="2500"/>
          </a:p>
        </p:txBody>
      </p:sp>
      <p:sp>
        <p:nvSpPr>
          <p:cNvPr id="252" name="Google Shape;252;p47"/>
          <p:cNvSpPr/>
          <p:nvPr/>
        </p:nvSpPr>
        <p:spPr>
          <a:xfrm>
            <a:off x="0" y="0"/>
            <a:ext cx="9144000" cy="12300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000">
                <a:solidFill>
                  <a:schemeClr val="lt1"/>
                </a:solidFill>
                <a:latin typeface="Calibri"/>
                <a:ea typeface="Calibri"/>
                <a:cs typeface="Calibri"/>
                <a:sym typeface="Calibri"/>
              </a:rPr>
              <a:t>COVID-19 workplace outbreaks cont.</a:t>
            </a:r>
            <a:endParaRPr/>
          </a:p>
        </p:txBody>
      </p:sp>
      <p:pic>
        <p:nvPicPr>
          <p:cNvPr id="253" name="Google Shape;253;p47"/>
          <p:cNvPicPr preferRelativeResize="0"/>
          <p:nvPr/>
        </p:nvPicPr>
        <p:blipFill>
          <a:blip r:embed="rId3">
            <a:alphaModFix/>
          </a:blip>
          <a:stretch>
            <a:fillRect/>
          </a:stretch>
        </p:blipFill>
        <p:spPr>
          <a:xfrm>
            <a:off x="948663" y="2019300"/>
            <a:ext cx="7246677" cy="2735501"/>
          </a:xfrm>
          <a:prstGeom prst="rect">
            <a:avLst/>
          </a:prstGeom>
          <a:noFill/>
          <a:ln>
            <a:noFill/>
          </a:ln>
        </p:spPr>
      </p:pic>
      <p:pic>
        <p:nvPicPr>
          <p:cNvPr id="254" name="Google Shape;254;p47"/>
          <p:cNvPicPr preferRelativeResize="0"/>
          <p:nvPr/>
        </p:nvPicPr>
        <p:blipFill>
          <a:blip r:embed="rId4">
            <a:alphaModFix/>
          </a:blip>
          <a:stretch>
            <a:fillRect/>
          </a:stretch>
        </p:blipFill>
        <p:spPr>
          <a:xfrm>
            <a:off x="742125" y="1704975"/>
            <a:ext cx="7776598" cy="4537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8"/>
          <p:cNvSpPr txBox="1">
            <a:spLocks noGrp="1"/>
          </p:cNvSpPr>
          <p:nvPr>
            <p:ph type="body" idx="1"/>
          </p:nvPr>
        </p:nvSpPr>
        <p:spPr>
          <a:xfrm>
            <a:off x="624575" y="1409475"/>
            <a:ext cx="7776600" cy="4943700"/>
          </a:xfrm>
          <a:prstGeom prst="rect">
            <a:avLst/>
          </a:prstGeom>
          <a:noFill/>
          <a:ln>
            <a:noFill/>
          </a:ln>
        </p:spPr>
        <p:txBody>
          <a:bodyPr spcFirstLastPara="1" wrap="square" lIns="91425" tIns="45700" rIns="91425" bIns="45700" anchor="t" anchorCtr="0">
            <a:noAutofit/>
          </a:bodyPr>
          <a:lstStyle/>
          <a:p>
            <a:pPr marL="914400" lvl="0" indent="0" algn="l" rtl="0">
              <a:lnSpc>
                <a:spcPct val="115000"/>
              </a:lnSpc>
              <a:spcBef>
                <a:spcPts val="1200"/>
              </a:spcBef>
              <a:spcAft>
                <a:spcPts val="1200"/>
              </a:spcAft>
              <a:buNone/>
            </a:pPr>
            <a:endParaRPr sz="2500"/>
          </a:p>
        </p:txBody>
      </p:sp>
      <p:sp>
        <p:nvSpPr>
          <p:cNvPr id="260" name="Google Shape;260;p48"/>
          <p:cNvSpPr/>
          <p:nvPr/>
        </p:nvSpPr>
        <p:spPr>
          <a:xfrm>
            <a:off x="0" y="0"/>
            <a:ext cx="9144000" cy="12300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000">
                <a:solidFill>
                  <a:schemeClr val="lt1"/>
                </a:solidFill>
                <a:latin typeface="Calibri"/>
                <a:ea typeface="Calibri"/>
                <a:cs typeface="Calibri"/>
                <a:sym typeface="Calibri"/>
              </a:rPr>
              <a:t>Spradic COVID-19 cases by ethnicity</a:t>
            </a:r>
            <a:endParaRPr/>
          </a:p>
        </p:txBody>
      </p:sp>
      <p:pic>
        <p:nvPicPr>
          <p:cNvPr id="261" name="Google Shape;261;p48"/>
          <p:cNvPicPr preferRelativeResize="0"/>
          <p:nvPr/>
        </p:nvPicPr>
        <p:blipFill>
          <a:blip r:embed="rId3">
            <a:alphaModFix/>
          </a:blip>
          <a:stretch>
            <a:fillRect/>
          </a:stretch>
        </p:blipFill>
        <p:spPr>
          <a:xfrm>
            <a:off x="1171575" y="1619250"/>
            <a:ext cx="5895974" cy="37719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9"/>
          <p:cNvSpPr txBox="1">
            <a:spLocks noGrp="1"/>
          </p:cNvSpPr>
          <p:nvPr>
            <p:ph type="body" idx="1"/>
          </p:nvPr>
        </p:nvSpPr>
        <p:spPr>
          <a:xfrm>
            <a:off x="416677" y="1587722"/>
            <a:ext cx="8229600" cy="4851600"/>
          </a:xfrm>
          <a:prstGeom prst="rect">
            <a:avLst/>
          </a:prstGeom>
          <a:noFill/>
          <a:ln>
            <a:noFill/>
          </a:ln>
        </p:spPr>
        <p:txBody>
          <a:bodyPr spcFirstLastPara="1" wrap="square" lIns="91425" tIns="45700" rIns="91425" bIns="45700" anchor="t" anchorCtr="0">
            <a:noAutofit/>
          </a:bodyPr>
          <a:lstStyle/>
          <a:p>
            <a:pPr marL="457200" lvl="0" indent="-412750" algn="l" rtl="0">
              <a:spcBef>
                <a:spcPts val="0"/>
              </a:spcBef>
              <a:spcAft>
                <a:spcPts val="0"/>
              </a:spcAft>
              <a:buSzPts val="2900"/>
              <a:buChar char="•"/>
            </a:pPr>
            <a:r>
              <a:rPr lang="en" sz="2900"/>
              <a:t>Statewide, enforceable Oregon OSHA </a:t>
            </a:r>
            <a:r>
              <a:rPr lang="en" sz="2900" i="1">
                <a:solidFill>
                  <a:srgbClr val="FF0000"/>
                </a:solidFill>
              </a:rPr>
              <a:t>standard </a:t>
            </a:r>
            <a:r>
              <a:rPr lang="en" sz="2900"/>
              <a:t>on COVID-19</a:t>
            </a:r>
            <a:endParaRPr sz="2900"/>
          </a:p>
          <a:p>
            <a:pPr marL="457200" lvl="0" indent="-412750" algn="l" rtl="0">
              <a:spcBef>
                <a:spcPts val="0"/>
              </a:spcBef>
              <a:spcAft>
                <a:spcPts val="0"/>
              </a:spcAft>
              <a:buSzPts val="2900"/>
              <a:buChar char="•"/>
            </a:pPr>
            <a:r>
              <a:rPr lang="en" sz="2900"/>
              <a:t>Workers’ Compensation </a:t>
            </a:r>
            <a:r>
              <a:rPr lang="en" sz="2900" i="1">
                <a:solidFill>
                  <a:srgbClr val="FF0000"/>
                </a:solidFill>
              </a:rPr>
              <a:t>presumption </a:t>
            </a:r>
            <a:r>
              <a:rPr lang="en" sz="2900"/>
              <a:t>for workers with COVID-19 where there is a workplace outbreak</a:t>
            </a:r>
            <a:endParaRPr sz="2900"/>
          </a:p>
          <a:p>
            <a:pPr marL="457200" lvl="0" indent="-412750" algn="l" rtl="0">
              <a:spcBef>
                <a:spcPts val="0"/>
              </a:spcBef>
              <a:spcAft>
                <a:spcPts val="0"/>
              </a:spcAft>
              <a:buSzPts val="2900"/>
              <a:buChar char="•"/>
            </a:pPr>
            <a:r>
              <a:rPr lang="en" sz="2900"/>
              <a:t>Stronger </a:t>
            </a:r>
            <a:r>
              <a:rPr lang="en" sz="2900" i="1">
                <a:solidFill>
                  <a:srgbClr val="FF0000"/>
                </a:solidFill>
              </a:rPr>
              <a:t>whistleblower protections</a:t>
            </a:r>
            <a:r>
              <a:rPr lang="en" sz="2900"/>
              <a:t> for workers who report dangerous conditions</a:t>
            </a:r>
            <a:endParaRPr sz="2900"/>
          </a:p>
          <a:p>
            <a:pPr marL="457200" lvl="0" indent="-412750" algn="l" rtl="0">
              <a:spcBef>
                <a:spcPts val="0"/>
              </a:spcBef>
              <a:spcAft>
                <a:spcPts val="0"/>
              </a:spcAft>
              <a:buSzPts val="2900"/>
              <a:buChar char="•"/>
            </a:pPr>
            <a:r>
              <a:rPr lang="en" sz="2900" i="1">
                <a:solidFill>
                  <a:srgbClr val="FF0000"/>
                </a:solidFill>
              </a:rPr>
              <a:t>Filling the gaps</a:t>
            </a:r>
            <a:r>
              <a:rPr lang="en" sz="2900"/>
              <a:t> in federal sick leave, family leave and unemployment insurance.</a:t>
            </a:r>
            <a:endParaRPr sz="2900"/>
          </a:p>
        </p:txBody>
      </p:sp>
      <p:sp>
        <p:nvSpPr>
          <p:cNvPr id="267" name="Google Shape;267;p49"/>
          <p:cNvSpPr/>
          <p:nvPr/>
        </p:nvSpPr>
        <p:spPr>
          <a:xfrm>
            <a:off x="0" y="0"/>
            <a:ext cx="9144000" cy="14835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5400">
                <a:solidFill>
                  <a:schemeClr val="lt1"/>
                </a:solidFill>
                <a:latin typeface="Calibri"/>
                <a:ea typeface="Calibri"/>
                <a:cs typeface="Calibri"/>
                <a:sym typeface="Calibri"/>
              </a:rPr>
              <a:t>Safe Jobs Oregon </a:t>
            </a:r>
            <a:endParaRPr sz="5400">
              <a:solidFill>
                <a:schemeClr val="lt1"/>
              </a:solidFill>
              <a:latin typeface="Calibri"/>
              <a:ea typeface="Calibri"/>
              <a:cs typeface="Calibri"/>
              <a:sym typeface="Calibri"/>
            </a:endParaRPr>
          </a:p>
          <a:p>
            <a:pPr marL="0" marR="0" lvl="0" indent="0" algn="ctr" rtl="0">
              <a:spcBef>
                <a:spcPts val="0"/>
              </a:spcBef>
              <a:spcAft>
                <a:spcPts val="0"/>
              </a:spcAft>
              <a:buNone/>
            </a:pPr>
            <a:r>
              <a:rPr lang="en" sz="5400">
                <a:solidFill>
                  <a:schemeClr val="lt1"/>
                </a:solidFill>
                <a:latin typeface="Calibri"/>
                <a:ea typeface="Calibri"/>
                <a:cs typeface="Calibri"/>
                <a:sym typeface="Calibri"/>
              </a:rPr>
              <a:t>Pandemic Priorities </a:t>
            </a:r>
            <a:endParaRPr sz="5400" b="0" i="0" u="none" strike="noStrike" cap="none">
              <a:solidFill>
                <a:schemeClr val="lt1"/>
              </a:solidFill>
              <a:latin typeface="Calibri"/>
              <a:ea typeface="Calibri"/>
              <a:cs typeface="Calibri"/>
              <a:sym typeface="Calibri"/>
            </a:endParaRPr>
          </a:p>
        </p:txBody>
      </p:sp>
      <p:pic>
        <p:nvPicPr>
          <p:cNvPr id="268" name="Google Shape;268;p49"/>
          <p:cNvPicPr preferRelativeResize="0"/>
          <p:nvPr/>
        </p:nvPicPr>
        <p:blipFill rotWithShape="1">
          <a:blip r:embed="rId3">
            <a:alphaModFix/>
          </a:blip>
          <a:srcRect/>
          <a:stretch/>
        </p:blipFill>
        <p:spPr>
          <a:xfrm>
            <a:off x="7001703" y="5387408"/>
            <a:ext cx="1838326" cy="11613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0"/>
          <p:cNvSpPr txBox="1">
            <a:spLocks noGrp="1"/>
          </p:cNvSpPr>
          <p:nvPr>
            <p:ph type="body" idx="1"/>
          </p:nvPr>
        </p:nvSpPr>
        <p:spPr>
          <a:xfrm>
            <a:off x="416677" y="1587722"/>
            <a:ext cx="8229600" cy="48516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r>
              <a:rPr lang="en" sz="4100"/>
              <a:t>Statewide, enforceable Oregon OSHA infectious disease </a:t>
            </a:r>
            <a:r>
              <a:rPr lang="en" sz="4100" i="1">
                <a:solidFill>
                  <a:srgbClr val="FF0000"/>
                </a:solidFill>
              </a:rPr>
              <a:t>standard </a:t>
            </a:r>
            <a:r>
              <a:rPr lang="en" sz="4100"/>
              <a:t>scheduled to go into effect week of November 2.  (We will be the 3rd state with a standard.)  This rule will be in effect for 6 months, at which time a permanent rule will go into effect.</a:t>
            </a:r>
            <a:endParaRPr sz="4100"/>
          </a:p>
          <a:p>
            <a:pPr marL="0" lvl="0" indent="0" algn="l" rtl="0">
              <a:spcBef>
                <a:spcPts val="0"/>
              </a:spcBef>
              <a:spcAft>
                <a:spcPts val="0"/>
              </a:spcAft>
              <a:buNone/>
            </a:pPr>
            <a:endParaRPr sz="2500" i="1"/>
          </a:p>
          <a:p>
            <a:pPr marL="4114800" lvl="0" indent="0" algn="l" rtl="0">
              <a:spcBef>
                <a:spcPts val="0"/>
              </a:spcBef>
              <a:spcAft>
                <a:spcPts val="0"/>
              </a:spcAft>
              <a:buNone/>
            </a:pPr>
            <a:r>
              <a:rPr lang="en" sz="2500"/>
              <a:t>			</a:t>
            </a:r>
            <a:endParaRPr sz="2500"/>
          </a:p>
          <a:p>
            <a:pPr marL="4114800" lvl="0" indent="0" algn="l" rtl="0">
              <a:spcBef>
                <a:spcPts val="0"/>
              </a:spcBef>
              <a:spcAft>
                <a:spcPts val="0"/>
              </a:spcAft>
              <a:buNone/>
            </a:pPr>
            <a:endParaRPr sz="2500" i="1"/>
          </a:p>
          <a:p>
            <a:pPr marL="4114800" lvl="0" indent="0" algn="l" rtl="0">
              <a:spcBef>
                <a:spcPts val="0"/>
              </a:spcBef>
              <a:spcAft>
                <a:spcPts val="0"/>
              </a:spcAft>
              <a:buNone/>
            </a:pPr>
            <a:endParaRPr sz="2500" i="1"/>
          </a:p>
          <a:p>
            <a:pPr marL="4114800" lvl="0" indent="0" algn="l" rtl="0">
              <a:spcBef>
                <a:spcPts val="0"/>
              </a:spcBef>
              <a:spcAft>
                <a:spcPts val="0"/>
              </a:spcAft>
              <a:buNone/>
            </a:pPr>
            <a:endParaRPr sz="2500" i="1"/>
          </a:p>
          <a:p>
            <a:pPr marL="4572000" lvl="0" indent="457200" algn="l" rtl="0">
              <a:spcBef>
                <a:spcPts val="0"/>
              </a:spcBef>
              <a:spcAft>
                <a:spcPts val="0"/>
              </a:spcAft>
              <a:buNone/>
            </a:pPr>
            <a:r>
              <a:rPr lang="en" sz="2500" i="1"/>
              <a:t>cont. next slide</a:t>
            </a:r>
            <a:endParaRPr sz="2500" i="1"/>
          </a:p>
          <a:p>
            <a:pPr marL="457200" lvl="0" indent="0" algn="l" rtl="0">
              <a:spcBef>
                <a:spcPts val="0"/>
              </a:spcBef>
              <a:spcAft>
                <a:spcPts val="0"/>
              </a:spcAft>
              <a:buNone/>
            </a:pPr>
            <a:endParaRPr sz="2500"/>
          </a:p>
        </p:txBody>
      </p:sp>
      <p:sp>
        <p:nvSpPr>
          <p:cNvPr id="274" name="Google Shape;274;p50"/>
          <p:cNvSpPr/>
          <p:nvPr/>
        </p:nvSpPr>
        <p:spPr>
          <a:xfrm>
            <a:off x="0" y="0"/>
            <a:ext cx="9144000" cy="14835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5400">
                <a:solidFill>
                  <a:schemeClr val="lt1"/>
                </a:solidFill>
                <a:latin typeface="Calibri"/>
                <a:ea typeface="Calibri"/>
                <a:cs typeface="Calibri"/>
                <a:sym typeface="Calibri"/>
              </a:rPr>
              <a:t>How are we doing on those</a:t>
            </a:r>
            <a:endParaRPr sz="5400">
              <a:solidFill>
                <a:schemeClr val="lt1"/>
              </a:solidFill>
              <a:latin typeface="Calibri"/>
              <a:ea typeface="Calibri"/>
              <a:cs typeface="Calibri"/>
              <a:sym typeface="Calibri"/>
            </a:endParaRPr>
          </a:p>
          <a:p>
            <a:pPr marL="0" marR="0" lvl="0" indent="0" algn="ctr" rtl="0">
              <a:spcBef>
                <a:spcPts val="0"/>
              </a:spcBef>
              <a:spcAft>
                <a:spcPts val="0"/>
              </a:spcAft>
              <a:buNone/>
            </a:pPr>
            <a:r>
              <a:rPr lang="en" sz="5400">
                <a:solidFill>
                  <a:schemeClr val="lt1"/>
                </a:solidFill>
                <a:latin typeface="Calibri"/>
                <a:ea typeface="Calibri"/>
                <a:cs typeface="Calibri"/>
                <a:sym typeface="Calibri"/>
              </a:rPr>
              <a:t>Pandemic Priorities?</a:t>
            </a:r>
            <a:endParaRPr sz="54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1"/>
          <p:cNvSpPr txBox="1">
            <a:spLocks noGrp="1"/>
          </p:cNvSpPr>
          <p:nvPr>
            <p:ph type="body" idx="1"/>
          </p:nvPr>
        </p:nvSpPr>
        <p:spPr>
          <a:xfrm>
            <a:off x="416677" y="1587722"/>
            <a:ext cx="8229600" cy="4851600"/>
          </a:xfrm>
          <a:prstGeom prst="rect">
            <a:avLst/>
          </a:prstGeom>
          <a:noFill/>
          <a:ln>
            <a:noFill/>
          </a:ln>
        </p:spPr>
        <p:txBody>
          <a:bodyPr spcFirstLastPara="1" wrap="square" lIns="91425" tIns="45700" rIns="91425" bIns="45700" anchor="t" anchorCtr="0">
            <a:noAutofit/>
          </a:bodyPr>
          <a:lstStyle/>
          <a:p>
            <a:pPr marL="914400" lvl="1" indent="-412750" algn="l" rtl="0">
              <a:spcBef>
                <a:spcPts val="0"/>
              </a:spcBef>
              <a:spcAft>
                <a:spcPts val="0"/>
              </a:spcAft>
              <a:buSzPts val="2900"/>
              <a:buChar char="–"/>
            </a:pPr>
            <a:r>
              <a:rPr lang="en" sz="2900"/>
              <a:t>OR OSHA has now put out four draft rules, each significantly stronger due to advocacy by our union partners and Safe Jobs Oregon</a:t>
            </a:r>
            <a:endParaRPr sz="2900"/>
          </a:p>
          <a:p>
            <a:pPr marL="914400" lvl="1" indent="-412750" algn="l" rtl="0">
              <a:spcBef>
                <a:spcPts val="0"/>
              </a:spcBef>
              <a:spcAft>
                <a:spcPts val="0"/>
              </a:spcAft>
              <a:buSzPts val="2900"/>
              <a:buChar char="–"/>
            </a:pPr>
            <a:r>
              <a:rPr lang="en" sz="2900"/>
              <a:t>The most recent draft includes many of the things we have fought for including:</a:t>
            </a:r>
            <a:endParaRPr sz="2900"/>
          </a:p>
          <a:p>
            <a:pPr marL="1371600" lvl="2" indent="-412750" algn="l" rtl="0">
              <a:spcBef>
                <a:spcPts val="0"/>
              </a:spcBef>
              <a:spcAft>
                <a:spcPts val="0"/>
              </a:spcAft>
              <a:buSzPts val="2900"/>
              <a:buChar char="•"/>
            </a:pPr>
            <a:r>
              <a:rPr lang="en" sz="2900" i="1"/>
              <a:t>A written hazard assessment &amp; infection control plan with worker input implementing hierarchy of controls; </a:t>
            </a:r>
            <a:endParaRPr sz="2900" i="1"/>
          </a:p>
          <a:p>
            <a:pPr marL="1371600" lvl="2" indent="-412750" algn="l" rtl="0">
              <a:spcBef>
                <a:spcPts val="0"/>
              </a:spcBef>
              <a:spcAft>
                <a:spcPts val="0"/>
              </a:spcAft>
              <a:buSzPts val="2900"/>
              <a:buChar char="•"/>
            </a:pPr>
            <a:r>
              <a:rPr lang="en" sz="2900" i="1"/>
              <a:t>meaningful training on covid transmission, symptoms, more; and </a:t>
            </a:r>
            <a:endParaRPr sz="2900" i="1"/>
          </a:p>
          <a:p>
            <a:pPr marL="1371600" lvl="2" indent="-412750" algn="l" rtl="0">
              <a:spcBef>
                <a:spcPts val="0"/>
              </a:spcBef>
              <a:spcAft>
                <a:spcPts val="0"/>
              </a:spcAft>
              <a:buSzPts val="2900"/>
              <a:buChar char="•"/>
            </a:pPr>
            <a:r>
              <a:rPr lang="en" sz="2900" i="1"/>
              <a:t>increased sanitation requirements. </a:t>
            </a:r>
            <a:endParaRPr sz="2900"/>
          </a:p>
        </p:txBody>
      </p:sp>
      <p:sp>
        <p:nvSpPr>
          <p:cNvPr id="280" name="Google Shape;280;p51"/>
          <p:cNvSpPr/>
          <p:nvPr/>
        </p:nvSpPr>
        <p:spPr>
          <a:xfrm>
            <a:off x="0" y="0"/>
            <a:ext cx="9144000" cy="14835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5400">
                <a:solidFill>
                  <a:schemeClr val="lt1"/>
                </a:solidFill>
                <a:latin typeface="Calibri"/>
                <a:ea typeface="Calibri"/>
                <a:cs typeface="Calibri"/>
                <a:sym typeface="Calibri"/>
              </a:rPr>
              <a:t>OR OSHA Infectious Disease Standard Details</a:t>
            </a:r>
            <a:endParaRPr sz="54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2"/>
          <p:cNvSpPr txBox="1">
            <a:spLocks noGrp="1"/>
          </p:cNvSpPr>
          <p:nvPr>
            <p:ph type="body" idx="1"/>
          </p:nvPr>
        </p:nvSpPr>
        <p:spPr>
          <a:xfrm>
            <a:off x="416677" y="1587722"/>
            <a:ext cx="8229600" cy="4851600"/>
          </a:xfrm>
          <a:prstGeom prst="rect">
            <a:avLst/>
          </a:prstGeom>
          <a:noFill/>
          <a:ln>
            <a:noFill/>
          </a:ln>
        </p:spPr>
        <p:txBody>
          <a:bodyPr spcFirstLastPara="1" wrap="square" lIns="91425" tIns="45700" rIns="91425" bIns="45700" anchor="t" anchorCtr="0">
            <a:noAutofit/>
          </a:bodyPr>
          <a:lstStyle/>
          <a:p>
            <a:pPr marL="457200" lvl="0" indent="-412750" algn="l" rtl="0">
              <a:spcBef>
                <a:spcPts val="0"/>
              </a:spcBef>
              <a:spcAft>
                <a:spcPts val="0"/>
              </a:spcAft>
              <a:buSzPts val="2900"/>
              <a:buChar char="•"/>
            </a:pPr>
            <a:r>
              <a:rPr lang="en" sz="2900"/>
              <a:t>Face shields are still allowed as face covering though they do not adequately protect against aerosol transmission. (In contrast to CDC which does not recommend face shields as substitute for masks.)</a:t>
            </a:r>
            <a:endParaRPr sz="2900"/>
          </a:p>
          <a:p>
            <a:pPr marL="457200" lvl="0" indent="-412750" algn="l" rtl="0">
              <a:spcBef>
                <a:spcPts val="0"/>
              </a:spcBef>
              <a:spcAft>
                <a:spcPts val="0"/>
              </a:spcAft>
              <a:buSzPts val="2900"/>
              <a:buChar char="•"/>
            </a:pPr>
            <a:r>
              <a:rPr lang="en" sz="2900"/>
              <a:t>Transportation requirements were removed.  These had limited the # of people in a vehicle to half capacity.</a:t>
            </a:r>
            <a:endParaRPr sz="2900"/>
          </a:p>
          <a:p>
            <a:pPr marL="457200" lvl="0" indent="-412750" algn="l" rtl="0">
              <a:spcBef>
                <a:spcPts val="0"/>
              </a:spcBef>
              <a:spcAft>
                <a:spcPts val="0"/>
              </a:spcAft>
              <a:buSzPts val="2900"/>
              <a:buChar char="•"/>
            </a:pPr>
            <a:r>
              <a:rPr lang="en" sz="2900"/>
              <a:t>Overall, we can be proud of the rule.</a:t>
            </a:r>
            <a:endParaRPr sz="2900"/>
          </a:p>
          <a:p>
            <a:pPr marL="457200" lvl="0" indent="0" algn="l" rtl="0">
              <a:spcBef>
                <a:spcPts val="0"/>
              </a:spcBef>
              <a:spcAft>
                <a:spcPts val="0"/>
              </a:spcAft>
              <a:buNone/>
            </a:pPr>
            <a:endParaRPr sz="2900"/>
          </a:p>
        </p:txBody>
      </p:sp>
      <p:sp>
        <p:nvSpPr>
          <p:cNvPr id="286" name="Google Shape;286;p52"/>
          <p:cNvSpPr/>
          <p:nvPr/>
        </p:nvSpPr>
        <p:spPr>
          <a:xfrm>
            <a:off x="0" y="0"/>
            <a:ext cx="9144000" cy="14835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5400">
                <a:solidFill>
                  <a:schemeClr val="lt1"/>
                </a:solidFill>
                <a:latin typeface="Calibri"/>
                <a:ea typeface="Calibri"/>
                <a:cs typeface="Calibri"/>
                <a:sym typeface="Calibri"/>
              </a:rPr>
              <a:t>Deficiencies in OR OSHA Infectious Disease Standard	</a:t>
            </a:r>
            <a:endParaRPr sz="54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3"/>
          <p:cNvSpPr txBox="1">
            <a:spLocks noGrp="1"/>
          </p:cNvSpPr>
          <p:nvPr>
            <p:ph type="body" idx="1"/>
          </p:nvPr>
        </p:nvSpPr>
        <p:spPr>
          <a:xfrm>
            <a:off x="416677" y="1587722"/>
            <a:ext cx="8229600" cy="4851600"/>
          </a:xfrm>
          <a:prstGeom prst="rect">
            <a:avLst/>
          </a:prstGeom>
          <a:noFill/>
          <a:ln>
            <a:noFill/>
          </a:ln>
        </p:spPr>
        <p:txBody>
          <a:bodyPr spcFirstLastPara="1" wrap="square" lIns="91425" tIns="45700" rIns="91425" bIns="45700" anchor="t" anchorCtr="0">
            <a:noAutofit/>
          </a:bodyPr>
          <a:lstStyle/>
          <a:p>
            <a:pPr marL="457200" lvl="0" indent="-412750" algn="l" rtl="0">
              <a:spcBef>
                <a:spcPts val="0"/>
              </a:spcBef>
              <a:spcAft>
                <a:spcPts val="0"/>
              </a:spcAft>
              <a:buSzPts val="2900"/>
              <a:buChar char="•"/>
            </a:pPr>
            <a:r>
              <a:rPr lang="en" sz="2900"/>
              <a:t>OR-OSHA put a temporary rule into effect in April 2020 that:</a:t>
            </a:r>
            <a:endParaRPr sz="2900"/>
          </a:p>
          <a:p>
            <a:pPr marL="914400" lvl="1" indent="-412750" algn="l" rtl="0">
              <a:spcBef>
                <a:spcPts val="0"/>
              </a:spcBef>
              <a:spcAft>
                <a:spcPts val="0"/>
              </a:spcAft>
              <a:buSzPts val="2900"/>
              <a:buChar char="–"/>
            </a:pPr>
            <a:r>
              <a:rPr lang="en" sz="2900"/>
              <a:t>Set square foot limits for how many people can sleep in employer-provided housing (though can use barriers to separate- not effective)</a:t>
            </a:r>
            <a:endParaRPr sz="2900"/>
          </a:p>
          <a:p>
            <a:pPr marL="914400" lvl="1" indent="-412750" algn="l" rtl="0">
              <a:spcBef>
                <a:spcPts val="0"/>
              </a:spcBef>
              <a:spcAft>
                <a:spcPts val="0"/>
              </a:spcAft>
              <a:buSzPts val="2900"/>
              <a:buChar char="–"/>
            </a:pPr>
            <a:r>
              <a:rPr lang="en" sz="2900"/>
              <a:t>Increased the # of toilets required for agriculture workers</a:t>
            </a:r>
            <a:endParaRPr sz="2900"/>
          </a:p>
          <a:p>
            <a:pPr marL="914400" lvl="1" indent="-412750" algn="l" rtl="0">
              <a:spcBef>
                <a:spcPts val="0"/>
              </a:spcBef>
              <a:spcAft>
                <a:spcPts val="0"/>
              </a:spcAft>
              <a:buSzPts val="2900"/>
              <a:buChar char="–"/>
            </a:pPr>
            <a:r>
              <a:rPr lang="en" sz="2900"/>
              <a:t>Increased sanitation requirements</a:t>
            </a:r>
            <a:endParaRPr sz="2900"/>
          </a:p>
          <a:p>
            <a:pPr marL="457200" lvl="0" indent="-412750" algn="l" rtl="0">
              <a:spcBef>
                <a:spcPts val="0"/>
              </a:spcBef>
              <a:spcAft>
                <a:spcPts val="0"/>
              </a:spcAft>
              <a:buSzPts val="2900"/>
              <a:buChar char="•"/>
            </a:pPr>
            <a:r>
              <a:rPr lang="en" sz="2900"/>
              <a:t>Governor Brown extended these requirements by Executive Order last Friday, the day before they were set to expire.</a:t>
            </a:r>
            <a:endParaRPr sz="2900"/>
          </a:p>
          <a:p>
            <a:pPr marL="0" lvl="0" indent="0" algn="l" rtl="0">
              <a:spcBef>
                <a:spcPts val="0"/>
              </a:spcBef>
              <a:spcAft>
                <a:spcPts val="0"/>
              </a:spcAft>
              <a:buClr>
                <a:schemeClr val="dk1"/>
              </a:buClr>
              <a:buSzPts val="1100"/>
              <a:buFont typeface="Arial"/>
              <a:buNone/>
            </a:pPr>
            <a:endParaRPr sz="2900"/>
          </a:p>
          <a:p>
            <a:pPr marL="457200" lvl="0" indent="0" algn="l" rtl="0">
              <a:spcBef>
                <a:spcPts val="0"/>
              </a:spcBef>
              <a:spcAft>
                <a:spcPts val="0"/>
              </a:spcAft>
              <a:buNone/>
            </a:pPr>
            <a:endParaRPr sz="2900"/>
          </a:p>
        </p:txBody>
      </p:sp>
      <p:sp>
        <p:nvSpPr>
          <p:cNvPr id="292" name="Google Shape;292;p53"/>
          <p:cNvSpPr/>
          <p:nvPr/>
        </p:nvSpPr>
        <p:spPr>
          <a:xfrm>
            <a:off x="0" y="0"/>
            <a:ext cx="9144000" cy="14835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5400">
                <a:solidFill>
                  <a:schemeClr val="lt1"/>
                </a:solidFill>
                <a:latin typeface="Calibri"/>
                <a:ea typeface="Calibri"/>
                <a:cs typeface="Calibri"/>
                <a:sym typeface="Calibri"/>
              </a:rPr>
              <a:t>Farmworkers </a:t>
            </a:r>
            <a:endParaRPr sz="5400">
              <a:solidFill>
                <a:schemeClr val="lt1"/>
              </a:solidFill>
              <a:latin typeface="Calibri"/>
              <a:ea typeface="Calibri"/>
              <a:cs typeface="Calibri"/>
              <a:sym typeface="Calibri"/>
            </a:endParaRPr>
          </a:p>
          <a:p>
            <a:pPr marL="0" marR="0" lvl="0" indent="0" algn="ctr" rtl="0">
              <a:spcBef>
                <a:spcPts val="0"/>
              </a:spcBef>
              <a:spcAft>
                <a:spcPts val="0"/>
              </a:spcAft>
              <a:buNone/>
            </a:pPr>
            <a:r>
              <a:rPr lang="en" sz="5400">
                <a:solidFill>
                  <a:schemeClr val="lt1"/>
                </a:solidFill>
                <a:latin typeface="Calibri"/>
                <a:ea typeface="Calibri"/>
                <a:cs typeface="Calibri"/>
                <a:sym typeface="Calibri"/>
              </a:rPr>
              <a:t>during the pandemic</a:t>
            </a:r>
            <a:endParaRPr sz="54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4"/>
          <p:cNvSpPr txBox="1">
            <a:spLocks noGrp="1"/>
          </p:cNvSpPr>
          <p:nvPr>
            <p:ph type="title"/>
          </p:nvPr>
        </p:nvSpPr>
        <p:spPr>
          <a:xfrm>
            <a:off x="0" y="0"/>
            <a:ext cx="9144000" cy="1343700"/>
          </a:xfrm>
          <a:prstGeom prst="rect">
            <a:avLst/>
          </a:prstGeom>
          <a:solidFill>
            <a:srgbClr val="D05A2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3900" b="1">
                <a:solidFill>
                  <a:srgbClr val="F9F9FA"/>
                </a:solidFill>
                <a:latin typeface="Calibri"/>
                <a:ea typeface="Calibri"/>
                <a:cs typeface="Calibri"/>
                <a:sym typeface="Calibri"/>
              </a:rPr>
              <a:t>Bottom Line</a:t>
            </a:r>
            <a:endParaRPr sz="3900" b="1">
              <a:solidFill>
                <a:srgbClr val="F9F9FA"/>
              </a:solidFill>
              <a:latin typeface="Calibri"/>
              <a:ea typeface="Calibri"/>
              <a:cs typeface="Calibri"/>
              <a:sym typeface="Calibri"/>
            </a:endParaRPr>
          </a:p>
        </p:txBody>
      </p:sp>
      <p:sp>
        <p:nvSpPr>
          <p:cNvPr id="298" name="Google Shape;298;p54"/>
          <p:cNvSpPr txBox="1">
            <a:spLocks noGrp="1"/>
          </p:cNvSpPr>
          <p:nvPr>
            <p:ph type="body" idx="1"/>
          </p:nvPr>
        </p:nvSpPr>
        <p:spPr>
          <a:xfrm>
            <a:off x="885875" y="1555300"/>
            <a:ext cx="7638300" cy="47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Calibri"/>
                <a:ea typeface="Calibri"/>
                <a:cs typeface="Calibri"/>
                <a:sym typeface="Calibri"/>
              </a:rPr>
              <a:t>The </a:t>
            </a:r>
            <a:r>
              <a:rPr lang="en" sz="2700" b="1" i="1">
                <a:solidFill>
                  <a:srgbClr val="FF0000"/>
                </a:solidFill>
                <a:latin typeface="Calibri"/>
                <a:ea typeface="Calibri"/>
                <a:cs typeface="Calibri"/>
                <a:sym typeface="Calibri"/>
              </a:rPr>
              <a:t>reality </a:t>
            </a:r>
            <a:r>
              <a:rPr lang="en" sz="2700" b="1">
                <a:latin typeface="Calibri"/>
                <a:ea typeface="Calibri"/>
                <a:cs typeface="Calibri"/>
                <a:sym typeface="Calibri"/>
              </a:rPr>
              <a:t>of COVID-19 in Oregon:</a:t>
            </a:r>
            <a:endParaRPr sz="2700" b="1">
              <a:latin typeface="Calibri"/>
              <a:ea typeface="Calibri"/>
              <a:cs typeface="Calibri"/>
              <a:sym typeface="Calibri"/>
            </a:endParaRPr>
          </a:p>
          <a:p>
            <a:pPr marL="0" lvl="0" indent="0" algn="l" rtl="0">
              <a:spcBef>
                <a:spcPts val="0"/>
              </a:spcBef>
              <a:spcAft>
                <a:spcPts val="0"/>
              </a:spcAft>
              <a:buNone/>
            </a:pPr>
            <a:endParaRPr sz="2700" b="1">
              <a:latin typeface="Calibri"/>
              <a:ea typeface="Calibri"/>
              <a:cs typeface="Calibri"/>
              <a:sym typeface="Calibri"/>
            </a:endParaRPr>
          </a:p>
          <a:p>
            <a:pPr marL="0" lvl="0" indent="0" algn="l" rtl="0">
              <a:spcBef>
                <a:spcPts val="0"/>
              </a:spcBef>
              <a:spcAft>
                <a:spcPts val="0"/>
              </a:spcAft>
              <a:buNone/>
            </a:pPr>
            <a:r>
              <a:rPr lang="en" sz="2700" b="1">
                <a:latin typeface="Calibri"/>
                <a:ea typeface="Calibri"/>
                <a:cs typeface="Calibri"/>
                <a:sym typeface="Calibri"/>
              </a:rPr>
              <a:t>Outbreaks are happening in indoor, crowded spaces with poor ventilation, where workers need to be spaced farther apart.  These tend to be low-wage jobs with many immigrant workers and workers of color.  The permanent infectious disease rule needs to address this reality.</a:t>
            </a:r>
            <a:endParaRPr sz="2700" b="1">
              <a:latin typeface="Calibri"/>
              <a:ea typeface="Calibri"/>
              <a:cs typeface="Calibri"/>
              <a:sym typeface="Calibri"/>
            </a:endParaRPr>
          </a:p>
          <a:p>
            <a:pPr marL="0" lvl="0" indent="0" algn="l" rtl="0">
              <a:spcBef>
                <a:spcPts val="0"/>
              </a:spcBef>
              <a:spcAft>
                <a:spcPts val="0"/>
              </a:spcAft>
              <a:buNone/>
            </a:pPr>
            <a:endParaRPr sz="2700" b="1">
              <a:latin typeface="Calibri"/>
              <a:ea typeface="Calibri"/>
              <a:cs typeface="Calibri"/>
              <a:sym typeface="Calibri"/>
            </a:endParaRPr>
          </a:p>
        </p:txBody>
      </p:sp>
      <p:sp>
        <p:nvSpPr>
          <p:cNvPr id="299" name="Google Shape;299;p54"/>
          <p:cNvSpPr txBox="1"/>
          <p:nvPr/>
        </p:nvSpPr>
        <p:spPr>
          <a:xfrm>
            <a:off x="6497150" y="3490167"/>
            <a:ext cx="487800" cy="59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FFFFFF"/>
                </a:solidFill>
                <a:latin typeface="Archivo Narrow"/>
                <a:ea typeface="Archivo Narrow"/>
                <a:cs typeface="Archivo Narrow"/>
                <a:sym typeface="Archivo Narrow"/>
              </a:rPr>
              <a:t>TB</a:t>
            </a:r>
            <a:endParaRPr sz="2200" b="0" i="0" u="none" strike="noStrike" cap="none">
              <a:solidFill>
                <a:srgbClr val="FFFFFF"/>
              </a:solidFill>
              <a:latin typeface="Archivo Narrow"/>
              <a:ea typeface="Archivo Narrow"/>
              <a:cs typeface="Archivo Narrow"/>
              <a:sym typeface="Archivo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5"/>
          <p:cNvSpPr txBox="1">
            <a:spLocks noGrp="1"/>
          </p:cNvSpPr>
          <p:nvPr>
            <p:ph type="title"/>
          </p:nvPr>
        </p:nvSpPr>
        <p:spPr>
          <a:xfrm>
            <a:off x="0" y="0"/>
            <a:ext cx="9144000" cy="1343700"/>
          </a:xfrm>
          <a:prstGeom prst="rect">
            <a:avLst/>
          </a:prstGeom>
          <a:solidFill>
            <a:srgbClr val="D05A2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3900" b="1">
                <a:solidFill>
                  <a:srgbClr val="F9F9FA"/>
                </a:solidFill>
                <a:latin typeface="Calibri"/>
                <a:ea typeface="Calibri"/>
                <a:cs typeface="Calibri"/>
                <a:sym typeface="Calibri"/>
              </a:rPr>
              <a:t>Those other priorities...briefly</a:t>
            </a:r>
            <a:endParaRPr sz="3900" b="1">
              <a:solidFill>
                <a:srgbClr val="F9F9FA"/>
              </a:solidFill>
              <a:latin typeface="Calibri"/>
              <a:ea typeface="Calibri"/>
              <a:cs typeface="Calibri"/>
              <a:sym typeface="Calibri"/>
            </a:endParaRPr>
          </a:p>
        </p:txBody>
      </p:sp>
      <p:sp>
        <p:nvSpPr>
          <p:cNvPr id="305" name="Google Shape;305;p55"/>
          <p:cNvSpPr txBox="1">
            <a:spLocks noGrp="1"/>
          </p:cNvSpPr>
          <p:nvPr>
            <p:ph type="body" idx="1"/>
          </p:nvPr>
        </p:nvSpPr>
        <p:spPr>
          <a:xfrm>
            <a:off x="316150" y="1555300"/>
            <a:ext cx="8523900" cy="5132400"/>
          </a:xfrm>
          <a:prstGeom prst="rect">
            <a:avLst/>
          </a:prstGeom>
          <a:noFill/>
          <a:ln>
            <a:noFill/>
          </a:ln>
        </p:spPr>
        <p:txBody>
          <a:bodyPr spcFirstLastPara="1" wrap="square" lIns="91425" tIns="91425" rIns="91425" bIns="91425" anchor="t" anchorCtr="0">
            <a:noAutofit/>
          </a:bodyPr>
          <a:lstStyle/>
          <a:p>
            <a:pPr marL="457200" lvl="0" indent="-412750" algn="l" rtl="0">
              <a:lnSpc>
                <a:spcPct val="100000"/>
              </a:lnSpc>
              <a:spcBef>
                <a:spcPts val="0"/>
              </a:spcBef>
              <a:spcAft>
                <a:spcPts val="0"/>
              </a:spcAft>
              <a:buClr>
                <a:srgbClr val="000000"/>
              </a:buClr>
              <a:buSzPts val="2900"/>
              <a:buFont typeface="Arial"/>
              <a:buChar char="•"/>
            </a:pPr>
            <a:r>
              <a:rPr lang="en" sz="2900">
                <a:solidFill>
                  <a:srgbClr val="000000"/>
                </a:solidFill>
                <a:latin typeface="Calibri"/>
                <a:ea typeface="Calibri"/>
                <a:cs typeface="Calibri"/>
                <a:sym typeface="Calibri"/>
              </a:rPr>
              <a:t>Workers’ Compensation </a:t>
            </a:r>
            <a:r>
              <a:rPr lang="en" sz="2900" i="1">
                <a:solidFill>
                  <a:srgbClr val="FF0000"/>
                </a:solidFill>
                <a:latin typeface="Calibri"/>
                <a:ea typeface="Calibri"/>
                <a:cs typeface="Calibri"/>
                <a:sym typeface="Calibri"/>
              </a:rPr>
              <a:t>presumption </a:t>
            </a:r>
            <a:r>
              <a:rPr lang="en" sz="2900">
                <a:solidFill>
                  <a:srgbClr val="000000"/>
                </a:solidFill>
                <a:latin typeface="Calibri"/>
                <a:ea typeface="Calibri"/>
                <a:cs typeface="Calibri"/>
                <a:sym typeface="Calibri"/>
              </a:rPr>
              <a:t>has not happened yet but there was a hearing this week on a rule to require more investigation before denying claims-not a good enough fix.</a:t>
            </a:r>
            <a:endParaRPr sz="2900">
              <a:solidFill>
                <a:srgbClr val="000000"/>
              </a:solidFill>
              <a:latin typeface="Calibri"/>
              <a:ea typeface="Calibri"/>
              <a:cs typeface="Calibri"/>
              <a:sym typeface="Calibri"/>
            </a:endParaRPr>
          </a:p>
          <a:p>
            <a:pPr marL="457200" lvl="0" indent="0" algn="l" rtl="0">
              <a:lnSpc>
                <a:spcPct val="100000"/>
              </a:lnSpc>
              <a:spcBef>
                <a:spcPts val="0"/>
              </a:spcBef>
              <a:spcAft>
                <a:spcPts val="0"/>
              </a:spcAft>
              <a:buNone/>
            </a:pPr>
            <a:endParaRPr sz="2900">
              <a:solidFill>
                <a:srgbClr val="000000"/>
              </a:solidFill>
              <a:latin typeface="Calibri"/>
              <a:ea typeface="Calibri"/>
              <a:cs typeface="Calibri"/>
              <a:sym typeface="Calibri"/>
            </a:endParaRPr>
          </a:p>
          <a:p>
            <a:pPr marL="457200" lvl="0" indent="-412750" algn="l" rtl="0">
              <a:lnSpc>
                <a:spcPct val="100000"/>
              </a:lnSpc>
              <a:spcBef>
                <a:spcPts val="0"/>
              </a:spcBef>
              <a:spcAft>
                <a:spcPts val="0"/>
              </a:spcAft>
              <a:buClr>
                <a:srgbClr val="000000"/>
              </a:buClr>
              <a:buSzPts val="2900"/>
              <a:buFont typeface="Arial"/>
              <a:buChar char="•"/>
            </a:pPr>
            <a:r>
              <a:rPr lang="en" sz="2900">
                <a:solidFill>
                  <a:srgbClr val="000000"/>
                </a:solidFill>
                <a:latin typeface="Calibri"/>
                <a:ea typeface="Calibri"/>
                <a:cs typeface="Calibri"/>
                <a:sym typeface="Calibri"/>
              </a:rPr>
              <a:t>Stronger </a:t>
            </a:r>
            <a:r>
              <a:rPr lang="en" sz="2900" i="1">
                <a:solidFill>
                  <a:srgbClr val="FF0000"/>
                </a:solidFill>
                <a:latin typeface="Calibri"/>
                <a:ea typeface="Calibri"/>
                <a:cs typeface="Calibri"/>
                <a:sym typeface="Calibri"/>
              </a:rPr>
              <a:t>whistleblower protections</a:t>
            </a:r>
            <a:r>
              <a:rPr lang="en" sz="2900">
                <a:solidFill>
                  <a:srgbClr val="000000"/>
                </a:solidFill>
                <a:latin typeface="Calibri"/>
                <a:ea typeface="Calibri"/>
                <a:cs typeface="Calibri"/>
                <a:sym typeface="Calibri"/>
              </a:rPr>
              <a:t> will be subject of a bill in 2021 session</a:t>
            </a:r>
            <a:endParaRPr sz="2900">
              <a:solidFill>
                <a:srgbClr val="000000"/>
              </a:solidFill>
              <a:latin typeface="Calibri"/>
              <a:ea typeface="Calibri"/>
              <a:cs typeface="Calibri"/>
              <a:sym typeface="Calibri"/>
            </a:endParaRPr>
          </a:p>
          <a:p>
            <a:pPr marL="457200" lvl="0" indent="0" algn="l" rtl="0">
              <a:lnSpc>
                <a:spcPct val="100000"/>
              </a:lnSpc>
              <a:spcBef>
                <a:spcPts val="0"/>
              </a:spcBef>
              <a:spcAft>
                <a:spcPts val="0"/>
              </a:spcAft>
              <a:buNone/>
            </a:pPr>
            <a:endParaRPr sz="2900" i="1">
              <a:solidFill>
                <a:srgbClr val="FF0000"/>
              </a:solidFill>
              <a:latin typeface="Calibri"/>
              <a:ea typeface="Calibri"/>
              <a:cs typeface="Calibri"/>
              <a:sym typeface="Calibri"/>
            </a:endParaRPr>
          </a:p>
          <a:p>
            <a:pPr marL="457200" lvl="0" indent="-412750" algn="l" rtl="0">
              <a:lnSpc>
                <a:spcPct val="100000"/>
              </a:lnSpc>
              <a:spcBef>
                <a:spcPts val="0"/>
              </a:spcBef>
              <a:spcAft>
                <a:spcPts val="0"/>
              </a:spcAft>
              <a:buClr>
                <a:srgbClr val="000000"/>
              </a:buClr>
              <a:buSzPts val="2900"/>
              <a:buFont typeface="Arial"/>
              <a:buChar char="•"/>
            </a:pPr>
            <a:r>
              <a:rPr lang="en" sz="2900" i="1">
                <a:solidFill>
                  <a:srgbClr val="FF0000"/>
                </a:solidFill>
                <a:latin typeface="Calibri"/>
                <a:ea typeface="Calibri"/>
                <a:cs typeface="Calibri"/>
                <a:sym typeface="Calibri"/>
              </a:rPr>
              <a:t>Filling the gaps</a:t>
            </a:r>
            <a:r>
              <a:rPr lang="en" sz="2900">
                <a:solidFill>
                  <a:srgbClr val="000000"/>
                </a:solidFill>
                <a:latin typeface="Calibri"/>
                <a:ea typeface="Calibri"/>
                <a:cs typeface="Calibri"/>
                <a:sym typeface="Calibri"/>
              </a:rPr>
              <a:t> in sick, family leave, UI- New DCBS program “COVID-19 Temporary Paid Leave Program” if leave is exhausted or not provided; OWRF/OWQF</a:t>
            </a:r>
            <a:endParaRPr sz="2700" b="1">
              <a:latin typeface="Calibri"/>
              <a:ea typeface="Calibri"/>
              <a:cs typeface="Calibri"/>
              <a:sym typeface="Calibri"/>
            </a:endParaRPr>
          </a:p>
          <a:p>
            <a:pPr marL="0" lvl="0" indent="0" algn="l" rtl="0">
              <a:spcBef>
                <a:spcPts val="0"/>
              </a:spcBef>
              <a:spcAft>
                <a:spcPts val="0"/>
              </a:spcAft>
              <a:buNone/>
            </a:pPr>
            <a:endParaRPr sz="2700" b="1">
              <a:latin typeface="Calibri"/>
              <a:ea typeface="Calibri"/>
              <a:cs typeface="Calibri"/>
              <a:sym typeface="Calibri"/>
            </a:endParaRPr>
          </a:p>
        </p:txBody>
      </p:sp>
      <p:sp>
        <p:nvSpPr>
          <p:cNvPr id="306" name="Google Shape;306;p55"/>
          <p:cNvSpPr txBox="1"/>
          <p:nvPr/>
        </p:nvSpPr>
        <p:spPr>
          <a:xfrm>
            <a:off x="6497150" y="3490167"/>
            <a:ext cx="487800" cy="59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FFFFFF"/>
                </a:solidFill>
                <a:latin typeface="Archivo Narrow"/>
                <a:ea typeface="Archivo Narrow"/>
                <a:cs typeface="Archivo Narrow"/>
                <a:sym typeface="Archivo Narrow"/>
              </a:rPr>
              <a:t>TB</a:t>
            </a:r>
            <a:endParaRPr sz="2200" b="0" i="0" u="none" strike="noStrike" cap="none">
              <a:solidFill>
                <a:srgbClr val="FFFFFF"/>
              </a:solidFill>
              <a:latin typeface="Archivo Narrow"/>
              <a:ea typeface="Archivo Narrow"/>
              <a:cs typeface="Archivo Narrow"/>
              <a:sym typeface="Archivo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6"/>
          <p:cNvSpPr txBox="1">
            <a:spLocks noGrp="1"/>
          </p:cNvSpPr>
          <p:nvPr>
            <p:ph type="title"/>
          </p:nvPr>
        </p:nvSpPr>
        <p:spPr>
          <a:xfrm>
            <a:off x="0" y="0"/>
            <a:ext cx="9144000" cy="1343700"/>
          </a:xfrm>
          <a:prstGeom prst="rect">
            <a:avLst/>
          </a:prstGeom>
          <a:solidFill>
            <a:srgbClr val="D05A2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3900" b="1">
                <a:solidFill>
                  <a:srgbClr val="F9F9FA"/>
                </a:solidFill>
                <a:latin typeface="Calibri"/>
                <a:ea typeface="Calibri"/>
                <a:cs typeface="Calibri"/>
                <a:sym typeface="Calibri"/>
              </a:rPr>
              <a:t>What Can You Do?</a:t>
            </a:r>
            <a:endParaRPr sz="3900" b="1">
              <a:solidFill>
                <a:srgbClr val="F9F9FA"/>
              </a:solidFill>
              <a:latin typeface="Calibri"/>
              <a:ea typeface="Calibri"/>
              <a:cs typeface="Calibri"/>
              <a:sym typeface="Calibri"/>
            </a:endParaRPr>
          </a:p>
        </p:txBody>
      </p:sp>
      <p:sp>
        <p:nvSpPr>
          <p:cNvPr id="312" name="Google Shape;312;p56"/>
          <p:cNvSpPr txBox="1">
            <a:spLocks noGrp="1"/>
          </p:cNvSpPr>
          <p:nvPr>
            <p:ph type="body" idx="1"/>
          </p:nvPr>
        </p:nvSpPr>
        <p:spPr>
          <a:xfrm>
            <a:off x="885875" y="1555300"/>
            <a:ext cx="7638300" cy="47496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SzPts val="2700"/>
              <a:buFont typeface="Calibri"/>
              <a:buChar char="●"/>
            </a:pPr>
            <a:r>
              <a:rPr lang="en" sz="2700">
                <a:latin typeface="Calibri"/>
                <a:ea typeface="Calibri"/>
                <a:cs typeface="Calibri"/>
                <a:sym typeface="Calibri"/>
              </a:rPr>
              <a:t>Join NWJP’s mailing list, where we send out action alerts and updates on worker safety and health (as well as wage theft, discrimination...) </a:t>
            </a:r>
            <a:r>
              <a:rPr lang="en" sz="2700" u="sng">
                <a:solidFill>
                  <a:schemeClr val="hlink"/>
                </a:solidFill>
                <a:latin typeface="Calibri"/>
                <a:ea typeface="Calibri"/>
                <a:cs typeface="Calibri"/>
                <a:sym typeface="Calibri"/>
                <a:hlinkClick r:id="rId3"/>
              </a:rPr>
              <a:t>nwjp.org </a:t>
            </a: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 sz="2700">
                <a:latin typeface="Calibri"/>
                <a:ea typeface="Calibri"/>
                <a:cs typeface="Calibri"/>
                <a:sym typeface="Calibri"/>
              </a:rPr>
              <a:t>If your organization is interested in worker safety and health, join Safe Jobs Oregon.  We meet infrequently but share information and support each other’s priorities.  Email </a:t>
            </a:r>
            <a:r>
              <a:rPr lang="en" sz="2700" u="sng">
                <a:solidFill>
                  <a:schemeClr val="hlink"/>
                </a:solidFill>
                <a:latin typeface="Calibri"/>
                <a:ea typeface="Calibri"/>
                <a:cs typeface="Calibri"/>
                <a:sym typeface="Calibri"/>
                <a:hlinkClick r:id="rId4"/>
              </a:rPr>
              <a:t>kate@nwjp.org</a:t>
            </a:r>
            <a:r>
              <a:rPr lang="en" sz="2700">
                <a:latin typeface="Calibri"/>
                <a:ea typeface="Calibri"/>
                <a:cs typeface="Calibri"/>
                <a:sym typeface="Calibri"/>
              </a:rPr>
              <a:t> </a:t>
            </a: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 sz="2700">
                <a:latin typeface="Calibri"/>
                <a:ea typeface="Calibri"/>
                <a:cs typeface="Calibri"/>
                <a:sym typeface="Calibri"/>
              </a:rPr>
              <a:t>Attend the National Worker Safety and Health Conference in December: Info and registration at </a:t>
            </a:r>
            <a:r>
              <a:rPr lang="en" sz="2700" u="sng">
                <a:solidFill>
                  <a:schemeClr val="hlink"/>
                </a:solidFill>
                <a:latin typeface="Calibri"/>
                <a:ea typeface="Calibri"/>
                <a:cs typeface="Calibri"/>
                <a:sym typeface="Calibri"/>
                <a:hlinkClick r:id="rId5"/>
              </a:rPr>
              <a:t>https://coshnetwork.org/</a:t>
            </a:r>
            <a:endParaRPr sz="2700">
              <a:latin typeface="Calibri"/>
              <a:ea typeface="Calibri"/>
              <a:cs typeface="Calibri"/>
              <a:sym typeface="Calibri"/>
            </a:endParaRPr>
          </a:p>
          <a:p>
            <a:pPr marL="0" lvl="0" indent="0" algn="l" rtl="0">
              <a:spcBef>
                <a:spcPts val="1200"/>
              </a:spcBef>
              <a:spcAft>
                <a:spcPts val="0"/>
              </a:spcAft>
              <a:buNone/>
            </a:pPr>
            <a:endParaRPr sz="2700">
              <a:latin typeface="Calibri"/>
              <a:ea typeface="Calibri"/>
              <a:cs typeface="Calibri"/>
              <a:sym typeface="Calibri"/>
            </a:endParaRPr>
          </a:p>
          <a:p>
            <a:pPr marL="0" lvl="0" indent="0" algn="l" rtl="0">
              <a:spcBef>
                <a:spcPts val="0"/>
              </a:spcBef>
              <a:spcAft>
                <a:spcPts val="0"/>
              </a:spcAft>
              <a:buNone/>
            </a:pPr>
            <a:endParaRPr sz="2700">
              <a:latin typeface="Calibri"/>
              <a:ea typeface="Calibri"/>
              <a:cs typeface="Calibri"/>
              <a:sym typeface="Calibri"/>
            </a:endParaRPr>
          </a:p>
        </p:txBody>
      </p:sp>
      <p:sp>
        <p:nvSpPr>
          <p:cNvPr id="313" name="Google Shape;313;p56"/>
          <p:cNvSpPr txBox="1"/>
          <p:nvPr/>
        </p:nvSpPr>
        <p:spPr>
          <a:xfrm>
            <a:off x="6497150" y="3490167"/>
            <a:ext cx="487800" cy="59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FFFFFF"/>
                </a:solidFill>
                <a:latin typeface="Archivo Narrow"/>
                <a:ea typeface="Archivo Narrow"/>
                <a:cs typeface="Archivo Narrow"/>
                <a:sym typeface="Archivo Narrow"/>
              </a:rPr>
              <a:t>TB</a:t>
            </a:r>
            <a:endParaRPr sz="2200" b="0" i="0" u="none" strike="noStrike" cap="none">
              <a:solidFill>
                <a:srgbClr val="FFFFFF"/>
              </a:solidFill>
              <a:latin typeface="Archivo Narrow"/>
              <a:ea typeface="Archivo Narrow"/>
              <a:cs typeface="Archivo Narrow"/>
              <a:sym typeface="Archivo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0" y="0"/>
            <a:ext cx="9144000" cy="1420500"/>
          </a:xfrm>
          <a:prstGeom prst="rect">
            <a:avLst/>
          </a:prstGeom>
          <a:solidFill>
            <a:srgbClr val="D05A22"/>
          </a:solidFill>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FFFFFF"/>
                </a:solidFill>
              </a:rPr>
              <a:t>Presented by:</a:t>
            </a:r>
            <a:endParaRPr>
              <a:solidFill>
                <a:srgbClr val="FFFFFF"/>
              </a:solidFill>
            </a:endParaRPr>
          </a:p>
        </p:txBody>
      </p:sp>
      <p:sp>
        <p:nvSpPr>
          <p:cNvPr id="192" name="Google Shape;192;p39"/>
          <p:cNvSpPr txBox="1">
            <a:spLocks noGrp="1"/>
          </p:cNvSpPr>
          <p:nvPr>
            <p:ph type="body" idx="1"/>
          </p:nvPr>
        </p:nvSpPr>
        <p:spPr>
          <a:xfrm>
            <a:off x="457200" y="1600200"/>
            <a:ext cx="8229600" cy="498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a:t>Kate Suisman</a:t>
            </a:r>
            <a:endParaRPr/>
          </a:p>
          <a:p>
            <a:pPr marL="0" lvl="0" indent="0" algn="l" rtl="0">
              <a:spcBef>
                <a:spcPts val="360"/>
              </a:spcBef>
              <a:spcAft>
                <a:spcPts val="0"/>
              </a:spcAft>
              <a:buNone/>
            </a:pPr>
            <a:endParaRPr/>
          </a:p>
          <a:p>
            <a:pPr marL="0" lvl="0" indent="0" algn="l" rtl="0">
              <a:spcBef>
                <a:spcPts val="360"/>
              </a:spcBef>
              <a:spcAft>
                <a:spcPts val="0"/>
              </a:spcAft>
              <a:buNone/>
            </a:pPr>
            <a:r>
              <a:rPr lang="en"/>
              <a:t>Attorney at: </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r>
              <a:rPr lang="en"/>
              <a:t>Coalitions Manager of: </a:t>
            </a:r>
            <a:endParaRPr/>
          </a:p>
        </p:txBody>
      </p:sp>
      <p:pic>
        <p:nvPicPr>
          <p:cNvPr id="193" name="Google Shape;193;p39"/>
          <p:cNvPicPr preferRelativeResize="0"/>
          <p:nvPr/>
        </p:nvPicPr>
        <p:blipFill>
          <a:blip r:embed="rId3">
            <a:alphaModFix/>
          </a:blip>
          <a:stretch>
            <a:fillRect/>
          </a:stretch>
        </p:blipFill>
        <p:spPr>
          <a:xfrm>
            <a:off x="3215100" y="2544300"/>
            <a:ext cx="2725675" cy="797750"/>
          </a:xfrm>
          <a:prstGeom prst="rect">
            <a:avLst/>
          </a:prstGeom>
          <a:noFill/>
          <a:ln>
            <a:noFill/>
          </a:ln>
        </p:spPr>
      </p:pic>
      <p:sp>
        <p:nvSpPr>
          <p:cNvPr id="194" name="Google Shape;194;p39"/>
          <p:cNvSpPr txBox="1"/>
          <p:nvPr/>
        </p:nvSpPr>
        <p:spPr>
          <a:xfrm>
            <a:off x="762000" y="4927100"/>
            <a:ext cx="7634700" cy="165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4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50">
              <a:solidFill>
                <a:schemeClr val="dk1"/>
              </a:solidFill>
            </a:endParaRPr>
          </a:p>
          <a:p>
            <a:pPr marL="0" lvl="0" indent="0" algn="l" rtl="0">
              <a:spcBef>
                <a:spcPts val="0"/>
              </a:spcBef>
              <a:spcAft>
                <a:spcPts val="0"/>
              </a:spcAft>
              <a:buNone/>
            </a:pPr>
            <a:endParaRPr>
              <a:latin typeface="Calibri"/>
              <a:ea typeface="Calibri"/>
              <a:cs typeface="Calibri"/>
              <a:sym typeface="Calibri"/>
            </a:endParaRPr>
          </a:p>
        </p:txBody>
      </p:sp>
      <p:pic>
        <p:nvPicPr>
          <p:cNvPr id="195" name="Google Shape;195;p39"/>
          <p:cNvPicPr preferRelativeResize="0"/>
          <p:nvPr/>
        </p:nvPicPr>
        <p:blipFill>
          <a:blip r:embed="rId4">
            <a:alphaModFix/>
          </a:blip>
          <a:stretch>
            <a:fillRect/>
          </a:stretch>
        </p:blipFill>
        <p:spPr>
          <a:xfrm>
            <a:off x="4721975" y="3236150"/>
            <a:ext cx="3195700" cy="2835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7"/>
          <p:cNvSpPr txBox="1">
            <a:spLocks noGrp="1"/>
          </p:cNvSpPr>
          <p:nvPr>
            <p:ph type="title"/>
          </p:nvPr>
        </p:nvSpPr>
        <p:spPr>
          <a:xfrm>
            <a:off x="0" y="0"/>
            <a:ext cx="9144000" cy="1417800"/>
          </a:xfrm>
          <a:prstGeom prst="rect">
            <a:avLst/>
          </a:prstGeom>
          <a:solidFill>
            <a:srgbClr val="D05A22"/>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b="1">
                <a:solidFill>
                  <a:schemeClr val="lt1"/>
                </a:solidFill>
              </a:rPr>
              <a:t>Thank you!</a:t>
            </a:r>
            <a:endParaRPr b="1">
              <a:solidFill>
                <a:schemeClr val="lt1"/>
              </a:solidFill>
            </a:endParaRPr>
          </a:p>
        </p:txBody>
      </p:sp>
      <p:sp>
        <p:nvSpPr>
          <p:cNvPr id="319" name="Google Shape;319;p57"/>
          <p:cNvSpPr txBox="1">
            <a:spLocks noGrp="1"/>
          </p:cNvSpPr>
          <p:nvPr>
            <p:ph type="body" idx="1"/>
          </p:nvPr>
        </p:nvSpPr>
        <p:spPr>
          <a:xfrm>
            <a:off x="457200" y="174715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40"/>
              </a:spcBef>
              <a:spcAft>
                <a:spcPts val="0"/>
              </a:spcAft>
              <a:buClr>
                <a:schemeClr val="dk1"/>
              </a:buClr>
              <a:buSzPts val="3200"/>
              <a:buNone/>
            </a:pPr>
            <a:r>
              <a:rPr lang="en" sz="2800">
                <a:solidFill>
                  <a:schemeClr val="accent2"/>
                </a:solidFill>
              </a:rPr>
              <a:t>Again, I’m Kate Suisman.</a:t>
            </a:r>
            <a:endParaRPr sz="2800">
              <a:solidFill>
                <a:schemeClr val="accent2"/>
              </a:solidFill>
            </a:endParaRPr>
          </a:p>
          <a:p>
            <a:pPr marL="0" lvl="0" indent="0" algn="l" rtl="0">
              <a:lnSpc>
                <a:spcPct val="115000"/>
              </a:lnSpc>
              <a:spcBef>
                <a:spcPts val="640"/>
              </a:spcBef>
              <a:spcAft>
                <a:spcPts val="0"/>
              </a:spcAft>
              <a:buClr>
                <a:schemeClr val="dk1"/>
              </a:buClr>
              <a:buSzPts val="3200"/>
              <a:buNone/>
            </a:pPr>
            <a:r>
              <a:rPr lang="en" sz="2800">
                <a:solidFill>
                  <a:schemeClr val="accent2"/>
                </a:solidFill>
              </a:rPr>
              <a:t>Contact me for more information:</a:t>
            </a:r>
            <a:endParaRPr sz="2800">
              <a:solidFill>
                <a:schemeClr val="accent2"/>
              </a:solidFill>
            </a:endParaRPr>
          </a:p>
          <a:p>
            <a:pPr marL="342900" lvl="0" indent="-317500" algn="l" rtl="0">
              <a:lnSpc>
                <a:spcPct val="115000"/>
              </a:lnSpc>
              <a:spcBef>
                <a:spcPts val="640"/>
              </a:spcBef>
              <a:spcAft>
                <a:spcPts val="0"/>
              </a:spcAft>
              <a:buClr>
                <a:schemeClr val="dk1"/>
              </a:buClr>
              <a:buSzPts val="2800"/>
              <a:buChar char="•"/>
            </a:pPr>
            <a:r>
              <a:rPr lang="en" sz="2800">
                <a:solidFill>
                  <a:schemeClr val="accent2"/>
                </a:solidFill>
              </a:rPr>
              <a:t>Northwest Workers’ Justice Project </a:t>
            </a:r>
            <a:r>
              <a:rPr lang="en" sz="2800"/>
              <a:t>(NWJP): 503-525-8454</a:t>
            </a:r>
            <a:endParaRPr sz="2800"/>
          </a:p>
          <a:p>
            <a:pPr marL="342900" lvl="0" indent="-317500" algn="l" rtl="0">
              <a:lnSpc>
                <a:spcPct val="115000"/>
              </a:lnSpc>
              <a:spcBef>
                <a:spcPts val="640"/>
              </a:spcBef>
              <a:spcAft>
                <a:spcPts val="0"/>
              </a:spcAft>
              <a:buSzPts val="2800"/>
              <a:buChar char="•"/>
            </a:pPr>
            <a:r>
              <a:rPr lang="en" sz="2800" u="sng">
                <a:solidFill>
                  <a:schemeClr val="hlink"/>
                </a:solidFill>
                <a:hlinkClick r:id="rId3"/>
              </a:rPr>
              <a:t>kate@nwjp.org</a:t>
            </a:r>
            <a:r>
              <a:rPr lang="en" sz="2800"/>
              <a:t> </a:t>
            </a:r>
            <a:endParaRPr sz="2800"/>
          </a:p>
          <a:p>
            <a:pPr marL="342900" lvl="0" indent="0" algn="l" rtl="0">
              <a:spcBef>
                <a:spcPts val="640"/>
              </a:spcBef>
              <a:spcAft>
                <a:spcPts val="0"/>
              </a:spcAft>
              <a:buNone/>
            </a:pPr>
            <a:endParaRPr sz="2600"/>
          </a:p>
          <a:p>
            <a:pPr marL="342900" lvl="0" indent="-139700" algn="l" rtl="0">
              <a:spcBef>
                <a:spcPts val="640"/>
              </a:spcBef>
              <a:spcAft>
                <a:spcPts val="0"/>
              </a:spcAft>
              <a:buClr>
                <a:schemeClr val="dk1"/>
              </a:buClr>
              <a:buSzPts val="3200"/>
              <a:buNone/>
            </a:pP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0"/>
          <p:cNvSpPr txBox="1">
            <a:spLocks noGrp="1"/>
          </p:cNvSpPr>
          <p:nvPr>
            <p:ph type="body" idx="1"/>
          </p:nvPr>
        </p:nvSpPr>
        <p:spPr>
          <a:xfrm>
            <a:off x="624575" y="1409475"/>
            <a:ext cx="7776600" cy="4943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544"/>
              </a:spcBef>
              <a:spcAft>
                <a:spcPts val="0"/>
              </a:spcAft>
              <a:buNone/>
            </a:pPr>
            <a:r>
              <a:rPr lang="en" sz="2500"/>
              <a:t>We are a </a:t>
            </a:r>
            <a:r>
              <a:rPr lang="en" sz="2500" i="1">
                <a:solidFill>
                  <a:srgbClr val="FF0000"/>
                </a:solidFill>
              </a:rPr>
              <a:t>non-profit law</a:t>
            </a:r>
            <a:r>
              <a:rPr lang="en" sz="2500"/>
              <a:t> firm that: </a:t>
            </a:r>
            <a:endParaRPr sz="2500"/>
          </a:p>
          <a:p>
            <a:pPr marL="457200" lvl="0" indent="-387350" algn="l" rtl="0">
              <a:lnSpc>
                <a:spcPct val="150000"/>
              </a:lnSpc>
              <a:spcBef>
                <a:spcPts val="1200"/>
              </a:spcBef>
              <a:spcAft>
                <a:spcPts val="0"/>
              </a:spcAft>
              <a:buSzPts val="2500"/>
              <a:buFont typeface="Calibri"/>
              <a:buChar char="•"/>
            </a:pPr>
            <a:r>
              <a:rPr lang="en" sz="2500"/>
              <a:t>Represents low-wage workers in employment disputes </a:t>
            </a:r>
            <a:endParaRPr sz="2500"/>
          </a:p>
          <a:p>
            <a:pPr marL="457200" lvl="0" indent="-387350" algn="l" rtl="0">
              <a:lnSpc>
                <a:spcPct val="150000"/>
              </a:lnSpc>
              <a:spcBef>
                <a:spcPts val="0"/>
              </a:spcBef>
              <a:spcAft>
                <a:spcPts val="0"/>
              </a:spcAft>
              <a:buSzPts val="2500"/>
              <a:buFont typeface="Calibri"/>
              <a:buChar char="•"/>
            </a:pPr>
            <a:r>
              <a:rPr lang="en" sz="2500"/>
              <a:t>Supports worker organizing efforts</a:t>
            </a:r>
            <a:endParaRPr sz="2500"/>
          </a:p>
          <a:p>
            <a:pPr marL="457200" lvl="0" indent="-387350" algn="l" rtl="0">
              <a:lnSpc>
                <a:spcPct val="150000"/>
              </a:lnSpc>
              <a:spcBef>
                <a:spcPts val="0"/>
              </a:spcBef>
              <a:spcAft>
                <a:spcPts val="0"/>
              </a:spcAft>
              <a:buSzPts val="2500"/>
              <a:buFont typeface="Calibri"/>
              <a:buChar char="•"/>
            </a:pPr>
            <a:r>
              <a:rPr lang="en" sz="2500"/>
              <a:t>Manages coalitions to strengthen workplace protections with a focus on legislative and administrative change	</a:t>
            </a:r>
            <a:endParaRPr sz="2500"/>
          </a:p>
          <a:p>
            <a:pPr marL="457200" lvl="0" indent="-387350" algn="l" rtl="0">
              <a:lnSpc>
                <a:spcPct val="150000"/>
              </a:lnSpc>
              <a:spcBef>
                <a:spcPts val="0"/>
              </a:spcBef>
              <a:spcAft>
                <a:spcPts val="0"/>
              </a:spcAft>
              <a:buSzPts val="2500"/>
              <a:buFont typeface="Calibri"/>
              <a:buChar char="•"/>
            </a:pPr>
            <a:r>
              <a:rPr lang="en" sz="2500"/>
              <a:t>Provides worker education/training</a:t>
            </a:r>
            <a:endParaRPr sz="2500"/>
          </a:p>
          <a:p>
            <a:pPr marL="457200" lvl="0" indent="0" algn="l" rtl="0">
              <a:lnSpc>
                <a:spcPct val="115000"/>
              </a:lnSpc>
              <a:spcBef>
                <a:spcPts val="1200"/>
              </a:spcBef>
              <a:spcAft>
                <a:spcPts val="1200"/>
              </a:spcAft>
              <a:buNone/>
            </a:pPr>
            <a:endParaRPr sz="2500"/>
          </a:p>
        </p:txBody>
      </p:sp>
      <p:sp>
        <p:nvSpPr>
          <p:cNvPr id="201" name="Google Shape;201;p40"/>
          <p:cNvSpPr/>
          <p:nvPr/>
        </p:nvSpPr>
        <p:spPr>
          <a:xfrm>
            <a:off x="0" y="0"/>
            <a:ext cx="9144000" cy="12300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000">
                <a:solidFill>
                  <a:schemeClr val="lt1"/>
                </a:solidFill>
                <a:latin typeface="Calibri"/>
                <a:ea typeface="Calibri"/>
                <a:cs typeface="Calibri"/>
                <a:sym typeface="Calibri"/>
              </a:rPr>
              <a:t>What is NWJP?</a:t>
            </a:r>
            <a:endParaRPr/>
          </a:p>
        </p:txBody>
      </p:sp>
      <p:pic>
        <p:nvPicPr>
          <p:cNvPr id="202" name="Google Shape;202;p40" descr="Idiom Week 27 - Mrs. Hall's Hoppers"/>
          <p:cNvPicPr preferRelativeResize="0"/>
          <p:nvPr/>
        </p:nvPicPr>
        <p:blipFill rotWithShape="1">
          <a:blip r:embed="rId3">
            <a:alphaModFix/>
          </a:blip>
          <a:srcRect/>
          <a:stretch/>
        </p:blipFill>
        <p:spPr>
          <a:xfrm rot="1113307">
            <a:off x="6372596" y="4271776"/>
            <a:ext cx="1745543" cy="20640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1"/>
          <p:cNvSpPr txBox="1">
            <a:spLocks noGrp="1"/>
          </p:cNvSpPr>
          <p:nvPr>
            <p:ph type="body" idx="1"/>
          </p:nvPr>
        </p:nvSpPr>
        <p:spPr>
          <a:xfrm>
            <a:off x="624575" y="1409475"/>
            <a:ext cx="7776600" cy="4943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544"/>
              </a:spcBef>
              <a:spcAft>
                <a:spcPts val="0"/>
              </a:spcAft>
              <a:buNone/>
            </a:pPr>
            <a:r>
              <a:rPr lang="en" sz="2500"/>
              <a:t>Safe Jobs Oregon is a </a:t>
            </a:r>
            <a:r>
              <a:rPr lang="en" sz="2500" i="1">
                <a:solidFill>
                  <a:srgbClr val="FF0000"/>
                </a:solidFill>
              </a:rPr>
              <a:t>coalition</a:t>
            </a:r>
            <a:r>
              <a:rPr lang="en" sz="2500"/>
              <a:t>, run by NWJP.  </a:t>
            </a:r>
            <a:endParaRPr sz="2500"/>
          </a:p>
          <a:p>
            <a:pPr marL="457200" lvl="0" indent="-387350" algn="l" rtl="0">
              <a:lnSpc>
                <a:spcPct val="150000"/>
              </a:lnSpc>
              <a:spcBef>
                <a:spcPts val="1200"/>
              </a:spcBef>
              <a:spcAft>
                <a:spcPts val="0"/>
              </a:spcAft>
              <a:buSzPts val="2500"/>
              <a:buFont typeface="Calibri"/>
              <a:buChar char="•"/>
            </a:pPr>
            <a:r>
              <a:rPr lang="en" sz="2500"/>
              <a:t>The coalition is comprised of unions, worker organizations, academics and attorneys.</a:t>
            </a:r>
            <a:endParaRPr sz="2500"/>
          </a:p>
          <a:p>
            <a:pPr marL="457200" lvl="0" indent="-387350" algn="l" rtl="0">
              <a:lnSpc>
                <a:spcPct val="150000"/>
              </a:lnSpc>
              <a:spcBef>
                <a:spcPts val="0"/>
              </a:spcBef>
              <a:spcAft>
                <a:spcPts val="0"/>
              </a:spcAft>
              <a:buSzPts val="2500"/>
              <a:buFont typeface="Calibri"/>
              <a:buChar char="•"/>
            </a:pPr>
            <a:r>
              <a:rPr lang="en" sz="2500"/>
              <a:t>Prior to the pandemic, our priorities were:</a:t>
            </a:r>
            <a:endParaRPr sz="2500"/>
          </a:p>
          <a:p>
            <a:pPr marL="914400" lvl="1" indent="-387350" algn="l" rtl="0">
              <a:lnSpc>
                <a:spcPct val="115000"/>
              </a:lnSpc>
              <a:spcBef>
                <a:spcPts val="0"/>
              </a:spcBef>
              <a:spcAft>
                <a:spcPts val="0"/>
              </a:spcAft>
              <a:buSzPts val="2500"/>
              <a:buChar char="–"/>
            </a:pPr>
            <a:r>
              <a:rPr lang="en" sz="2500"/>
              <a:t>Toxins/Chemicals at work</a:t>
            </a:r>
            <a:endParaRPr sz="2500"/>
          </a:p>
          <a:p>
            <a:pPr marL="914400" lvl="1" indent="-387350" algn="l" rtl="0">
              <a:lnSpc>
                <a:spcPct val="115000"/>
              </a:lnSpc>
              <a:spcBef>
                <a:spcPts val="0"/>
              </a:spcBef>
              <a:spcAft>
                <a:spcPts val="0"/>
              </a:spcAft>
              <a:buSzPts val="2500"/>
              <a:buChar char="–"/>
            </a:pPr>
            <a:r>
              <a:rPr lang="en" sz="2500"/>
              <a:t>Sexual harassment and violence at work</a:t>
            </a:r>
            <a:endParaRPr sz="2500"/>
          </a:p>
          <a:p>
            <a:pPr marL="914400" lvl="1" indent="-387350" algn="l" rtl="0">
              <a:lnSpc>
                <a:spcPct val="115000"/>
              </a:lnSpc>
              <a:spcBef>
                <a:spcPts val="0"/>
              </a:spcBef>
              <a:spcAft>
                <a:spcPts val="0"/>
              </a:spcAft>
              <a:buSzPts val="2500"/>
              <a:buChar char="–"/>
            </a:pPr>
            <a:r>
              <a:rPr lang="en" sz="2500"/>
              <a:t>Workers’ Compensation Reform</a:t>
            </a:r>
            <a:endParaRPr sz="2500"/>
          </a:p>
          <a:p>
            <a:pPr marL="914400" lvl="1" indent="-387350" algn="l" rtl="0">
              <a:lnSpc>
                <a:spcPct val="150000"/>
              </a:lnSpc>
              <a:spcBef>
                <a:spcPts val="0"/>
              </a:spcBef>
              <a:spcAft>
                <a:spcPts val="0"/>
              </a:spcAft>
              <a:buSzPts val="2500"/>
              <a:buChar char="–"/>
            </a:pPr>
            <a:r>
              <a:rPr lang="en" sz="2500"/>
              <a:t>Heat stress</a:t>
            </a:r>
            <a:endParaRPr sz="2500"/>
          </a:p>
          <a:p>
            <a:pPr marL="457200" lvl="0" indent="0" algn="l" rtl="0">
              <a:lnSpc>
                <a:spcPct val="115000"/>
              </a:lnSpc>
              <a:spcBef>
                <a:spcPts val="1200"/>
              </a:spcBef>
              <a:spcAft>
                <a:spcPts val="1200"/>
              </a:spcAft>
              <a:buNone/>
            </a:pPr>
            <a:endParaRPr sz="2500"/>
          </a:p>
        </p:txBody>
      </p:sp>
      <p:sp>
        <p:nvSpPr>
          <p:cNvPr id="208" name="Google Shape;208;p41"/>
          <p:cNvSpPr/>
          <p:nvPr/>
        </p:nvSpPr>
        <p:spPr>
          <a:xfrm>
            <a:off x="0" y="0"/>
            <a:ext cx="9144000" cy="12300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000">
                <a:solidFill>
                  <a:schemeClr val="lt1"/>
                </a:solidFill>
                <a:latin typeface="Calibri"/>
                <a:ea typeface="Calibri"/>
                <a:cs typeface="Calibri"/>
                <a:sym typeface="Calibri"/>
              </a:rPr>
              <a:t>What is Safe Jobs Oregon?</a:t>
            </a:r>
            <a:endParaRPr/>
          </a:p>
        </p:txBody>
      </p:sp>
      <p:pic>
        <p:nvPicPr>
          <p:cNvPr id="209" name="Google Shape;209;p41" descr="Idiom Week 27 - Mrs. Hall's Hoppers"/>
          <p:cNvPicPr preferRelativeResize="0"/>
          <p:nvPr/>
        </p:nvPicPr>
        <p:blipFill rotWithShape="1">
          <a:blip r:embed="rId3">
            <a:alphaModFix/>
          </a:blip>
          <a:srcRect/>
          <a:stretch/>
        </p:blipFill>
        <p:spPr>
          <a:xfrm rot="1113307">
            <a:off x="6815571" y="4457501"/>
            <a:ext cx="1745543" cy="20640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2"/>
          <p:cNvSpPr txBox="1">
            <a:spLocks noGrp="1"/>
          </p:cNvSpPr>
          <p:nvPr>
            <p:ph type="body" idx="1"/>
          </p:nvPr>
        </p:nvSpPr>
        <p:spPr>
          <a:xfrm>
            <a:off x="624575" y="1409475"/>
            <a:ext cx="7776600" cy="49437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200"/>
              </a:spcBef>
              <a:spcAft>
                <a:spcPts val="0"/>
              </a:spcAft>
              <a:buNone/>
            </a:pPr>
            <a:endParaRPr sz="2500"/>
          </a:p>
          <a:p>
            <a:pPr marL="457200" lvl="0" indent="0" algn="l" rtl="0">
              <a:lnSpc>
                <a:spcPct val="115000"/>
              </a:lnSpc>
              <a:spcBef>
                <a:spcPts val="1200"/>
              </a:spcBef>
              <a:spcAft>
                <a:spcPts val="1200"/>
              </a:spcAft>
              <a:buNone/>
            </a:pPr>
            <a:endParaRPr sz="2500"/>
          </a:p>
        </p:txBody>
      </p:sp>
      <p:sp>
        <p:nvSpPr>
          <p:cNvPr id="215" name="Google Shape;215;p42"/>
          <p:cNvSpPr/>
          <p:nvPr/>
        </p:nvSpPr>
        <p:spPr>
          <a:xfrm>
            <a:off x="0" y="0"/>
            <a:ext cx="9144000" cy="12300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000">
                <a:solidFill>
                  <a:schemeClr val="lt1"/>
                </a:solidFill>
                <a:latin typeface="Calibri"/>
                <a:ea typeface="Calibri"/>
                <a:cs typeface="Calibri"/>
                <a:sym typeface="Calibri"/>
              </a:rPr>
              <a:t>SJO is a member of the COSH Network- Council for Occupational Safety and Health</a:t>
            </a:r>
            <a:endParaRPr/>
          </a:p>
        </p:txBody>
      </p:sp>
      <p:pic>
        <p:nvPicPr>
          <p:cNvPr id="216" name="Google Shape;216;p42" descr="Idiom Week 27 - Mrs. Hall's Hoppers"/>
          <p:cNvPicPr preferRelativeResize="0"/>
          <p:nvPr/>
        </p:nvPicPr>
        <p:blipFill rotWithShape="1">
          <a:blip r:embed="rId3">
            <a:alphaModFix/>
          </a:blip>
          <a:srcRect/>
          <a:stretch/>
        </p:blipFill>
        <p:spPr>
          <a:xfrm rot="1113307">
            <a:off x="7046596" y="1454076"/>
            <a:ext cx="1745543" cy="2064012"/>
          </a:xfrm>
          <a:prstGeom prst="rect">
            <a:avLst/>
          </a:prstGeom>
          <a:noFill/>
          <a:ln>
            <a:noFill/>
          </a:ln>
        </p:spPr>
      </p:pic>
      <p:pic>
        <p:nvPicPr>
          <p:cNvPr id="217" name="Google Shape;217;p42"/>
          <p:cNvPicPr preferRelativeResize="0"/>
          <p:nvPr/>
        </p:nvPicPr>
        <p:blipFill>
          <a:blip r:embed="rId4">
            <a:alphaModFix/>
          </a:blip>
          <a:stretch>
            <a:fillRect/>
          </a:stretch>
        </p:blipFill>
        <p:spPr>
          <a:xfrm>
            <a:off x="-59125" y="1284349"/>
            <a:ext cx="9144001" cy="5999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3"/>
          <p:cNvSpPr txBox="1">
            <a:spLocks noGrp="1"/>
          </p:cNvSpPr>
          <p:nvPr>
            <p:ph type="body" idx="1"/>
          </p:nvPr>
        </p:nvSpPr>
        <p:spPr>
          <a:xfrm>
            <a:off x="624575" y="1409475"/>
            <a:ext cx="7776600" cy="4943700"/>
          </a:xfrm>
          <a:prstGeom prst="rect">
            <a:avLst/>
          </a:prstGeom>
          <a:noFill/>
          <a:ln>
            <a:noFill/>
          </a:ln>
        </p:spPr>
        <p:txBody>
          <a:bodyPr spcFirstLastPara="1" wrap="square" lIns="91425" tIns="45700" rIns="91425" bIns="45700" anchor="t" anchorCtr="0">
            <a:noAutofit/>
          </a:bodyPr>
          <a:lstStyle/>
          <a:p>
            <a:pPr marL="457200" lvl="0" indent="-431800" algn="l" rtl="0">
              <a:lnSpc>
                <a:spcPct val="115000"/>
              </a:lnSpc>
              <a:spcBef>
                <a:spcPts val="1200"/>
              </a:spcBef>
              <a:spcAft>
                <a:spcPts val="0"/>
              </a:spcAft>
              <a:buSzPts val="3200"/>
              <a:buChar char="•"/>
            </a:pPr>
            <a:r>
              <a:rPr lang="en"/>
              <a:t>Higher rates of injury and illness for workers of color, especially immigrant workers.</a:t>
            </a:r>
            <a:endParaRPr/>
          </a:p>
          <a:p>
            <a:pPr marL="457200" lvl="0" indent="-431800" algn="l" rtl="0">
              <a:lnSpc>
                <a:spcPct val="115000"/>
              </a:lnSpc>
              <a:spcBef>
                <a:spcPts val="0"/>
              </a:spcBef>
              <a:spcAft>
                <a:spcPts val="0"/>
              </a:spcAft>
              <a:buSzPts val="3200"/>
              <a:buChar char="•"/>
            </a:pPr>
            <a:r>
              <a:rPr lang="en"/>
              <a:t>This has been laid bare during the pandemic in Oregon and across the country.</a:t>
            </a:r>
            <a:endParaRPr/>
          </a:p>
          <a:p>
            <a:pPr marL="914400" lvl="0" indent="0" algn="l" rtl="0">
              <a:lnSpc>
                <a:spcPct val="115000"/>
              </a:lnSpc>
              <a:spcBef>
                <a:spcPts val="1200"/>
              </a:spcBef>
              <a:spcAft>
                <a:spcPts val="0"/>
              </a:spcAft>
              <a:buNone/>
            </a:pPr>
            <a:endParaRPr sz="2500"/>
          </a:p>
          <a:p>
            <a:pPr marL="914400" lvl="0" indent="0" algn="l" rtl="0">
              <a:lnSpc>
                <a:spcPct val="115000"/>
              </a:lnSpc>
              <a:spcBef>
                <a:spcPts val="1200"/>
              </a:spcBef>
              <a:spcAft>
                <a:spcPts val="1200"/>
              </a:spcAft>
              <a:buNone/>
            </a:pPr>
            <a:endParaRPr sz="2500"/>
          </a:p>
        </p:txBody>
      </p:sp>
      <p:sp>
        <p:nvSpPr>
          <p:cNvPr id="223" name="Google Shape;223;p43"/>
          <p:cNvSpPr/>
          <p:nvPr/>
        </p:nvSpPr>
        <p:spPr>
          <a:xfrm>
            <a:off x="0" y="0"/>
            <a:ext cx="9144000" cy="12300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000">
                <a:solidFill>
                  <a:schemeClr val="lt1"/>
                </a:solidFill>
                <a:latin typeface="Calibri"/>
                <a:ea typeface="Calibri"/>
                <a:cs typeface="Calibri"/>
                <a:sym typeface="Calibri"/>
              </a:rPr>
              <a:t>What problems are we trying to solve?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4"/>
          <p:cNvSpPr txBox="1">
            <a:spLocks noGrp="1"/>
          </p:cNvSpPr>
          <p:nvPr>
            <p:ph type="body" idx="1"/>
          </p:nvPr>
        </p:nvSpPr>
        <p:spPr>
          <a:xfrm>
            <a:off x="624575" y="1638075"/>
            <a:ext cx="7776600" cy="4943700"/>
          </a:xfrm>
          <a:prstGeom prst="rect">
            <a:avLst/>
          </a:prstGeom>
          <a:noFill/>
          <a:ln>
            <a:noFill/>
          </a:ln>
        </p:spPr>
        <p:txBody>
          <a:bodyPr spcFirstLastPara="1" wrap="square" lIns="91425" tIns="45700" rIns="91425" bIns="45700" anchor="t" anchorCtr="0">
            <a:noAutofit/>
          </a:bodyPr>
          <a:lstStyle/>
          <a:p>
            <a:pPr marL="914400" lvl="0" indent="0" algn="l" rtl="0">
              <a:lnSpc>
                <a:spcPct val="115000"/>
              </a:lnSpc>
              <a:spcBef>
                <a:spcPts val="1200"/>
              </a:spcBef>
              <a:spcAft>
                <a:spcPts val="0"/>
              </a:spcAft>
              <a:buNone/>
            </a:pPr>
            <a:endParaRPr sz="2500"/>
          </a:p>
          <a:p>
            <a:pPr marL="914400" lvl="0" indent="0" algn="l" rtl="0">
              <a:lnSpc>
                <a:spcPct val="115000"/>
              </a:lnSpc>
              <a:spcBef>
                <a:spcPts val="1200"/>
              </a:spcBef>
              <a:spcAft>
                <a:spcPts val="0"/>
              </a:spcAft>
              <a:buNone/>
            </a:pPr>
            <a:endParaRPr sz="2500"/>
          </a:p>
          <a:p>
            <a:pPr marL="914400" lvl="0" indent="0" algn="l" rtl="0">
              <a:lnSpc>
                <a:spcPct val="115000"/>
              </a:lnSpc>
              <a:spcBef>
                <a:spcPts val="1200"/>
              </a:spcBef>
              <a:spcAft>
                <a:spcPts val="1200"/>
              </a:spcAft>
              <a:buNone/>
            </a:pPr>
            <a:endParaRPr sz="2500"/>
          </a:p>
        </p:txBody>
      </p:sp>
      <p:sp>
        <p:nvSpPr>
          <p:cNvPr id="229" name="Google Shape;229;p44"/>
          <p:cNvSpPr/>
          <p:nvPr/>
        </p:nvSpPr>
        <p:spPr>
          <a:xfrm>
            <a:off x="0" y="0"/>
            <a:ext cx="9144000" cy="12300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000">
                <a:solidFill>
                  <a:schemeClr val="lt1"/>
                </a:solidFill>
                <a:latin typeface="Calibri"/>
                <a:ea typeface="Calibri"/>
                <a:cs typeface="Calibri"/>
                <a:sym typeface="Calibri"/>
              </a:rPr>
              <a:t>COVID-19 by race</a:t>
            </a:r>
            <a:endParaRPr/>
          </a:p>
        </p:txBody>
      </p:sp>
      <p:pic>
        <p:nvPicPr>
          <p:cNvPr id="230" name="Google Shape;230;p44"/>
          <p:cNvPicPr preferRelativeResize="0"/>
          <p:nvPr/>
        </p:nvPicPr>
        <p:blipFill>
          <a:blip r:embed="rId3">
            <a:alphaModFix/>
          </a:blip>
          <a:stretch>
            <a:fillRect/>
          </a:stretch>
        </p:blipFill>
        <p:spPr>
          <a:xfrm>
            <a:off x="523875" y="1352550"/>
            <a:ext cx="8304399" cy="3180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5"/>
          <p:cNvSpPr txBox="1">
            <a:spLocks noGrp="1"/>
          </p:cNvSpPr>
          <p:nvPr>
            <p:ph type="body" idx="1"/>
          </p:nvPr>
        </p:nvSpPr>
        <p:spPr>
          <a:xfrm>
            <a:off x="624575" y="1409475"/>
            <a:ext cx="7776600" cy="4943700"/>
          </a:xfrm>
          <a:prstGeom prst="rect">
            <a:avLst/>
          </a:prstGeom>
          <a:noFill/>
          <a:ln>
            <a:noFill/>
          </a:ln>
        </p:spPr>
        <p:txBody>
          <a:bodyPr spcFirstLastPara="1" wrap="square" lIns="91425" tIns="45700" rIns="91425" bIns="45700" anchor="t" anchorCtr="0">
            <a:noAutofit/>
          </a:bodyPr>
          <a:lstStyle/>
          <a:p>
            <a:pPr marL="914400" lvl="0" indent="0" algn="l" rtl="0">
              <a:lnSpc>
                <a:spcPct val="115000"/>
              </a:lnSpc>
              <a:spcBef>
                <a:spcPts val="1200"/>
              </a:spcBef>
              <a:spcAft>
                <a:spcPts val="1200"/>
              </a:spcAft>
              <a:buNone/>
            </a:pPr>
            <a:endParaRPr sz="2500"/>
          </a:p>
        </p:txBody>
      </p:sp>
      <p:sp>
        <p:nvSpPr>
          <p:cNvPr id="236" name="Google Shape;236;p45"/>
          <p:cNvSpPr/>
          <p:nvPr/>
        </p:nvSpPr>
        <p:spPr>
          <a:xfrm>
            <a:off x="0" y="0"/>
            <a:ext cx="9144000" cy="12300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000">
                <a:solidFill>
                  <a:schemeClr val="lt1"/>
                </a:solidFill>
                <a:latin typeface="Calibri"/>
                <a:ea typeface="Calibri"/>
                <a:cs typeface="Calibri"/>
                <a:sym typeface="Calibri"/>
              </a:rPr>
              <a:t>COVID-19 by ethnicity</a:t>
            </a:r>
            <a:endParaRPr/>
          </a:p>
        </p:txBody>
      </p:sp>
      <p:pic>
        <p:nvPicPr>
          <p:cNvPr id="237" name="Google Shape;237;p45"/>
          <p:cNvPicPr preferRelativeResize="0"/>
          <p:nvPr/>
        </p:nvPicPr>
        <p:blipFill>
          <a:blip r:embed="rId3">
            <a:alphaModFix/>
          </a:blip>
          <a:stretch>
            <a:fillRect/>
          </a:stretch>
        </p:blipFill>
        <p:spPr>
          <a:xfrm>
            <a:off x="624575" y="2124075"/>
            <a:ext cx="7470850" cy="1869425"/>
          </a:xfrm>
          <a:prstGeom prst="rect">
            <a:avLst/>
          </a:prstGeom>
          <a:noFill/>
          <a:ln>
            <a:noFill/>
          </a:ln>
        </p:spPr>
      </p:pic>
      <p:pic>
        <p:nvPicPr>
          <p:cNvPr id="238" name="Google Shape;238;p45"/>
          <p:cNvPicPr preferRelativeResize="0"/>
          <p:nvPr/>
        </p:nvPicPr>
        <p:blipFill>
          <a:blip r:embed="rId4">
            <a:alphaModFix/>
          </a:blip>
          <a:stretch>
            <a:fillRect/>
          </a:stretch>
        </p:blipFill>
        <p:spPr>
          <a:xfrm>
            <a:off x="833025" y="1686100"/>
            <a:ext cx="7362326" cy="33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6"/>
          <p:cNvSpPr txBox="1">
            <a:spLocks noGrp="1"/>
          </p:cNvSpPr>
          <p:nvPr>
            <p:ph type="body" idx="1"/>
          </p:nvPr>
        </p:nvSpPr>
        <p:spPr>
          <a:xfrm>
            <a:off x="624575" y="1409475"/>
            <a:ext cx="7776600" cy="4943700"/>
          </a:xfrm>
          <a:prstGeom prst="rect">
            <a:avLst/>
          </a:prstGeom>
          <a:noFill/>
          <a:ln>
            <a:noFill/>
          </a:ln>
        </p:spPr>
        <p:txBody>
          <a:bodyPr spcFirstLastPara="1" wrap="square" lIns="91425" tIns="45700" rIns="91425" bIns="45700" anchor="t" anchorCtr="0">
            <a:noAutofit/>
          </a:bodyPr>
          <a:lstStyle/>
          <a:p>
            <a:pPr marL="914400" lvl="0" indent="0" algn="l" rtl="0">
              <a:lnSpc>
                <a:spcPct val="115000"/>
              </a:lnSpc>
              <a:spcBef>
                <a:spcPts val="1200"/>
              </a:spcBef>
              <a:spcAft>
                <a:spcPts val="1200"/>
              </a:spcAft>
              <a:buNone/>
            </a:pPr>
            <a:endParaRPr sz="2500"/>
          </a:p>
        </p:txBody>
      </p:sp>
      <p:sp>
        <p:nvSpPr>
          <p:cNvPr id="244" name="Google Shape;244;p46"/>
          <p:cNvSpPr/>
          <p:nvPr/>
        </p:nvSpPr>
        <p:spPr>
          <a:xfrm>
            <a:off x="0" y="0"/>
            <a:ext cx="9144000" cy="1230000"/>
          </a:xfrm>
          <a:prstGeom prst="rect">
            <a:avLst/>
          </a:prstGeom>
          <a:solidFill>
            <a:srgbClr val="D05A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000">
                <a:solidFill>
                  <a:schemeClr val="lt1"/>
                </a:solidFill>
                <a:latin typeface="Calibri"/>
                <a:ea typeface="Calibri"/>
                <a:cs typeface="Calibri"/>
                <a:sym typeface="Calibri"/>
              </a:rPr>
              <a:t>COVID-19 workplace outbreaks</a:t>
            </a:r>
            <a:endParaRPr/>
          </a:p>
        </p:txBody>
      </p:sp>
      <p:pic>
        <p:nvPicPr>
          <p:cNvPr id="245" name="Google Shape;245;p46"/>
          <p:cNvPicPr preferRelativeResize="0"/>
          <p:nvPr/>
        </p:nvPicPr>
        <p:blipFill>
          <a:blip r:embed="rId3">
            <a:alphaModFix/>
          </a:blip>
          <a:stretch>
            <a:fillRect/>
          </a:stretch>
        </p:blipFill>
        <p:spPr>
          <a:xfrm>
            <a:off x="948663" y="2019300"/>
            <a:ext cx="7246677" cy="2735501"/>
          </a:xfrm>
          <a:prstGeom prst="rect">
            <a:avLst/>
          </a:prstGeom>
          <a:noFill/>
          <a:ln>
            <a:noFill/>
          </a:ln>
        </p:spPr>
      </p:pic>
      <p:pic>
        <p:nvPicPr>
          <p:cNvPr id="246" name="Google Shape;246;p46"/>
          <p:cNvPicPr preferRelativeResize="0"/>
          <p:nvPr/>
        </p:nvPicPr>
        <p:blipFill>
          <a:blip r:embed="rId4">
            <a:alphaModFix/>
          </a:blip>
          <a:stretch>
            <a:fillRect/>
          </a:stretch>
        </p:blipFill>
        <p:spPr>
          <a:xfrm>
            <a:off x="1150613" y="1686100"/>
            <a:ext cx="6842799" cy="333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810</Words>
  <Application>Microsoft Macintosh PowerPoint</Application>
  <PresentationFormat>On-screen Show (4:3)</PresentationFormat>
  <Paragraphs>93</Paragraphs>
  <Slides>20</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Calibri</vt:lpstr>
      <vt:lpstr>Archivo Narrow</vt:lpstr>
      <vt:lpstr>Arial</vt:lpstr>
      <vt:lpstr>Alfa Slab One</vt:lpstr>
      <vt:lpstr>Proxima Nova</vt:lpstr>
      <vt:lpstr>Roboto</vt:lpstr>
      <vt:lpstr>Simple Light</vt:lpstr>
      <vt:lpstr>Office Theme</vt:lpstr>
      <vt:lpstr>Gameday</vt:lpstr>
      <vt:lpstr>PowerPoint Presentation</vt:lpstr>
      <vt:lpstr>Presented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Bottom Line</vt:lpstr>
      <vt:lpstr>Those other priorities...briefly</vt:lpstr>
      <vt:lpstr>What Can You Do?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Amy Fellows</cp:lastModifiedBy>
  <cp:revision>2</cp:revision>
  <dcterms:modified xsi:type="dcterms:W3CDTF">2020-10-28T20:12:37Z</dcterms:modified>
</cp:coreProperties>
</file>